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28"/>
  </p:notesMasterIdLst>
  <p:handoutMasterIdLst>
    <p:handoutMasterId r:id="rId29"/>
  </p:handoutMasterIdLst>
  <p:sldIdLst>
    <p:sldId id="305" r:id="rId2"/>
    <p:sldId id="294" r:id="rId3"/>
    <p:sldId id="367" r:id="rId4"/>
    <p:sldId id="360" r:id="rId5"/>
    <p:sldId id="363" r:id="rId6"/>
    <p:sldId id="365" r:id="rId7"/>
    <p:sldId id="362" r:id="rId8"/>
    <p:sldId id="352" r:id="rId9"/>
    <p:sldId id="341" r:id="rId10"/>
    <p:sldId id="371" r:id="rId11"/>
    <p:sldId id="356" r:id="rId12"/>
    <p:sldId id="353" r:id="rId13"/>
    <p:sldId id="354" r:id="rId14"/>
    <p:sldId id="338" r:id="rId15"/>
    <p:sldId id="359" r:id="rId16"/>
    <p:sldId id="336" r:id="rId17"/>
    <p:sldId id="368" r:id="rId18"/>
    <p:sldId id="366" r:id="rId19"/>
    <p:sldId id="373" r:id="rId20"/>
    <p:sldId id="370" r:id="rId21"/>
    <p:sldId id="369" r:id="rId22"/>
    <p:sldId id="364" r:id="rId23"/>
    <p:sldId id="374" r:id="rId24"/>
    <p:sldId id="343" r:id="rId25"/>
    <p:sldId id="375" r:id="rId26"/>
    <p:sldId id="277" r:id="rId27"/>
  </p:sldIdLst>
  <p:sldSz cx="9144000" cy="6858000" type="screen4x3"/>
  <p:notesSz cx="6881813" cy="100028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7511E"/>
    <a:srgbClr val="F8B334"/>
    <a:srgbClr val="E4127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054" autoAdjust="0"/>
    <p:restoredTop sz="99283" autoAdjust="0"/>
  </p:normalViewPr>
  <p:slideViewPr>
    <p:cSldViewPr showGuides="1">
      <p:cViewPr varScale="1">
        <p:scale>
          <a:sx n="112" d="100"/>
          <a:sy n="112" d="100"/>
        </p:scale>
        <p:origin x="-1488" y="-78"/>
      </p:cViewPr>
      <p:guideLst>
        <p:guide orient="horz" pos="3521"/>
        <p:guide orient="horz" pos="1661"/>
        <p:guide orient="horz" pos="527"/>
        <p:guide orient="horz" pos="3793"/>
        <p:guide orient="horz" pos="1344"/>
        <p:guide orient="horz" pos="1774"/>
        <p:guide pos="204"/>
        <p:guide pos="431"/>
        <p:guide pos="4626"/>
        <p:guide pos="3742"/>
        <p:guide pos="3833"/>
        <p:guide pos="5511"/>
        <p:guide pos="4082"/>
        <p:guide pos="5329"/>
      </p:guideLst>
    </p:cSldViewPr>
  </p:slideViewPr>
  <p:outlineViewPr>
    <p:cViewPr>
      <p:scale>
        <a:sx n="33" d="100"/>
        <a:sy n="33" d="100"/>
      </p:scale>
      <p:origin x="0" y="612"/>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2"/>
            <a:ext cx="2982120" cy="500142"/>
          </a:xfrm>
          <a:prstGeom prst="rect">
            <a:avLst/>
          </a:prstGeom>
        </p:spPr>
        <p:txBody>
          <a:bodyPr vert="horz" lIns="92979" tIns="46489" rIns="92979" bIns="46489" rtlCol="0"/>
          <a:lstStyle>
            <a:lvl1pPr algn="l">
              <a:defRPr sz="1200"/>
            </a:lvl1pPr>
          </a:lstStyle>
          <a:p>
            <a:endParaRPr lang="fr-FR"/>
          </a:p>
        </p:txBody>
      </p:sp>
      <p:sp>
        <p:nvSpPr>
          <p:cNvPr id="3" name="Espace réservé de la date 2"/>
          <p:cNvSpPr>
            <a:spLocks noGrp="1"/>
          </p:cNvSpPr>
          <p:nvPr>
            <p:ph type="dt" sz="quarter" idx="1"/>
          </p:nvPr>
        </p:nvSpPr>
        <p:spPr>
          <a:xfrm>
            <a:off x="3898101" y="2"/>
            <a:ext cx="2982120" cy="500142"/>
          </a:xfrm>
          <a:prstGeom prst="rect">
            <a:avLst/>
          </a:prstGeom>
        </p:spPr>
        <p:txBody>
          <a:bodyPr vert="horz" lIns="92979" tIns="46489" rIns="92979" bIns="46489" rtlCol="0"/>
          <a:lstStyle>
            <a:lvl1pPr algn="r">
              <a:defRPr sz="1200"/>
            </a:lvl1pPr>
          </a:lstStyle>
          <a:p>
            <a:fld id="{A7CC8829-C4F4-4541-BBF6-CC9C913CA50B}" type="datetimeFigureOut">
              <a:rPr lang="fr-FR" smtClean="0"/>
              <a:pPr/>
              <a:t>15/02/2016</a:t>
            </a:fld>
            <a:endParaRPr lang="fr-FR"/>
          </a:p>
        </p:txBody>
      </p:sp>
      <p:sp>
        <p:nvSpPr>
          <p:cNvPr id="4" name="Espace réservé du pied de page 3"/>
          <p:cNvSpPr>
            <a:spLocks noGrp="1"/>
          </p:cNvSpPr>
          <p:nvPr>
            <p:ph type="ftr" sz="quarter" idx="2"/>
          </p:nvPr>
        </p:nvSpPr>
        <p:spPr>
          <a:xfrm>
            <a:off x="1" y="9500963"/>
            <a:ext cx="2982120" cy="500142"/>
          </a:xfrm>
          <a:prstGeom prst="rect">
            <a:avLst/>
          </a:prstGeom>
        </p:spPr>
        <p:txBody>
          <a:bodyPr vert="horz" lIns="92979" tIns="46489" rIns="92979" bIns="46489"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8101" y="9500963"/>
            <a:ext cx="2982120" cy="500142"/>
          </a:xfrm>
          <a:prstGeom prst="rect">
            <a:avLst/>
          </a:prstGeom>
        </p:spPr>
        <p:txBody>
          <a:bodyPr vert="horz" lIns="92979" tIns="46489" rIns="92979" bIns="46489" rtlCol="0" anchor="b"/>
          <a:lstStyle>
            <a:lvl1pPr algn="r">
              <a:defRPr sz="1200"/>
            </a:lvl1pPr>
          </a:lstStyle>
          <a:p>
            <a:fld id="{3CD8394B-6CB2-46D7-BA9D-7C1764E6A420}" type="slidenum">
              <a:rPr lang="fr-FR" smtClean="0"/>
              <a:pPr/>
              <a:t>‹N°›</a:t>
            </a:fld>
            <a:endParaRPr lang="fr-FR"/>
          </a:p>
        </p:txBody>
      </p:sp>
    </p:spTree>
    <p:extLst>
      <p:ext uri="{BB962C8B-B14F-4D97-AF65-F5344CB8AC3E}">
        <p14:creationId xmlns="" xmlns:p14="http://schemas.microsoft.com/office/powerpoint/2010/main" val="4117584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2"/>
            <a:ext cx="2982120" cy="500142"/>
          </a:xfrm>
          <a:prstGeom prst="rect">
            <a:avLst/>
          </a:prstGeom>
        </p:spPr>
        <p:txBody>
          <a:bodyPr vert="horz" lIns="92979" tIns="46489" rIns="92979" bIns="46489" rtlCol="0"/>
          <a:lstStyle>
            <a:lvl1pPr algn="l">
              <a:defRPr sz="1200"/>
            </a:lvl1pPr>
          </a:lstStyle>
          <a:p>
            <a:endParaRPr lang="fr-FR"/>
          </a:p>
        </p:txBody>
      </p:sp>
      <p:sp>
        <p:nvSpPr>
          <p:cNvPr id="3" name="Espace réservé de la date 2"/>
          <p:cNvSpPr>
            <a:spLocks noGrp="1"/>
          </p:cNvSpPr>
          <p:nvPr>
            <p:ph type="dt" idx="1"/>
          </p:nvPr>
        </p:nvSpPr>
        <p:spPr>
          <a:xfrm>
            <a:off x="3898101" y="2"/>
            <a:ext cx="2982120" cy="500142"/>
          </a:xfrm>
          <a:prstGeom prst="rect">
            <a:avLst/>
          </a:prstGeom>
        </p:spPr>
        <p:txBody>
          <a:bodyPr vert="horz" lIns="92979" tIns="46489" rIns="92979" bIns="46489" rtlCol="0"/>
          <a:lstStyle>
            <a:lvl1pPr algn="r">
              <a:defRPr sz="1200"/>
            </a:lvl1pPr>
          </a:lstStyle>
          <a:p>
            <a:fld id="{C9182252-8177-4BAF-9D84-7530B6D19820}" type="datetimeFigureOut">
              <a:rPr lang="fr-FR" smtClean="0"/>
              <a:pPr/>
              <a:t>15/02/2016</a:t>
            </a:fld>
            <a:endParaRPr lang="fr-FR"/>
          </a:p>
        </p:txBody>
      </p:sp>
      <p:sp>
        <p:nvSpPr>
          <p:cNvPr id="4" name="Espace réservé de l'image des diapositives 3"/>
          <p:cNvSpPr>
            <a:spLocks noGrp="1" noRot="1" noChangeAspect="1"/>
          </p:cNvSpPr>
          <p:nvPr>
            <p:ph type="sldImg" idx="2"/>
          </p:nvPr>
        </p:nvSpPr>
        <p:spPr>
          <a:xfrm>
            <a:off x="939800" y="749300"/>
            <a:ext cx="5002213" cy="3752850"/>
          </a:xfrm>
          <a:prstGeom prst="rect">
            <a:avLst/>
          </a:prstGeom>
          <a:noFill/>
          <a:ln w="12700">
            <a:solidFill>
              <a:prstClr val="black"/>
            </a:solidFill>
          </a:ln>
        </p:spPr>
        <p:txBody>
          <a:bodyPr vert="horz" lIns="92979" tIns="46489" rIns="92979" bIns="46489" rtlCol="0" anchor="ctr"/>
          <a:lstStyle/>
          <a:p>
            <a:endParaRPr lang="fr-FR"/>
          </a:p>
        </p:txBody>
      </p:sp>
      <p:sp>
        <p:nvSpPr>
          <p:cNvPr id="5" name="Espace réservé des commentaires 4"/>
          <p:cNvSpPr>
            <a:spLocks noGrp="1"/>
          </p:cNvSpPr>
          <p:nvPr>
            <p:ph type="body" sz="quarter" idx="3"/>
          </p:nvPr>
        </p:nvSpPr>
        <p:spPr>
          <a:xfrm>
            <a:off x="688182" y="4751350"/>
            <a:ext cx="5505450" cy="4501277"/>
          </a:xfrm>
          <a:prstGeom prst="rect">
            <a:avLst/>
          </a:prstGeom>
        </p:spPr>
        <p:txBody>
          <a:bodyPr vert="horz" lIns="92979" tIns="46489" rIns="92979" bIns="46489"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1" y="9500963"/>
            <a:ext cx="2982120" cy="500142"/>
          </a:xfrm>
          <a:prstGeom prst="rect">
            <a:avLst/>
          </a:prstGeom>
        </p:spPr>
        <p:txBody>
          <a:bodyPr vert="horz" lIns="92979" tIns="46489" rIns="92979" bIns="46489"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98101" y="9500963"/>
            <a:ext cx="2982120" cy="500142"/>
          </a:xfrm>
          <a:prstGeom prst="rect">
            <a:avLst/>
          </a:prstGeom>
        </p:spPr>
        <p:txBody>
          <a:bodyPr vert="horz" lIns="92979" tIns="46489" rIns="92979" bIns="46489" rtlCol="0" anchor="b"/>
          <a:lstStyle>
            <a:lvl1pPr algn="r">
              <a:defRPr sz="1200"/>
            </a:lvl1pPr>
          </a:lstStyle>
          <a:p>
            <a:fld id="{B7015DD1-16C9-44A5-9A19-102B6B48603C}" type="slidenum">
              <a:rPr lang="fr-FR" smtClean="0"/>
              <a:pPr/>
              <a:t>‹N°›</a:t>
            </a:fld>
            <a:endParaRPr lang="fr-FR"/>
          </a:p>
        </p:txBody>
      </p:sp>
    </p:spTree>
    <p:extLst>
      <p:ext uri="{BB962C8B-B14F-4D97-AF65-F5344CB8AC3E}">
        <p14:creationId xmlns="" xmlns:p14="http://schemas.microsoft.com/office/powerpoint/2010/main" val="3912809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1</a:t>
            </a:fld>
            <a:endParaRPr lang="fr-FR" dirty="0"/>
          </a:p>
        </p:txBody>
      </p:sp>
    </p:spTree>
    <p:extLst>
      <p:ext uri="{BB962C8B-B14F-4D97-AF65-F5344CB8AC3E}">
        <p14:creationId xmlns="" xmlns:p14="http://schemas.microsoft.com/office/powerpoint/2010/main" val="3089281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2</a:t>
            </a:fld>
            <a:endParaRPr lang="fr-FR"/>
          </a:p>
        </p:txBody>
      </p:sp>
    </p:spTree>
    <p:extLst>
      <p:ext uri="{BB962C8B-B14F-4D97-AF65-F5344CB8AC3E}">
        <p14:creationId xmlns="" xmlns:p14="http://schemas.microsoft.com/office/powerpoint/2010/main" val="2871762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4</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5</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6</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7</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8</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9</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10</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11</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12</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13</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14</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15</a:t>
            </a:fld>
            <a:endParaRPr lang="fr-FR" dirty="0"/>
          </a:p>
        </p:txBody>
      </p:sp>
    </p:spTree>
    <p:extLst>
      <p:ext uri="{BB962C8B-B14F-4D97-AF65-F5344CB8AC3E}">
        <p14:creationId xmlns="" xmlns:p14="http://schemas.microsoft.com/office/powerpoint/2010/main" val="2613841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16</a:t>
            </a:fld>
            <a:endParaRPr lang="fr-FR" dirty="0"/>
          </a:p>
        </p:txBody>
      </p:sp>
    </p:spTree>
    <p:extLst>
      <p:ext uri="{BB962C8B-B14F-4D97-AF65-F5344CB8AC3E}">
        <p14:creationId xmlns="" xmlns:p14="http://schemas.microsoft.com/office/powerpoint/2010/main" val="2613841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18</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19</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20</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21</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22</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23</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24</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25</a:t>
            </a:fld>
            <a:endParaRPr lang="fr-FR"/>
          </a:p>
        </p:txBody>
      </p:sp>
    </p:spTree>
    <p:extLst>
      <p:ext uri="{BB962C8B-B14F-4D97-AF65-F5344CB8AC3E}">
        <p14:creationId xmlns="" xmlns:p14="http://schemas.microsoft.com/office/powerpoint/2010/main" val="2613841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7015DD1-16C9-44A5-9A19-102B6B48603C}" type="slidenum">
              <a:rPr lang="fr-FR" smtClean="0"/>
              <a:pPr/>
              <a:t>26</a:t>
            </a:fld>
            <a:endParaRPr lang="fr-FR"/>
          </a:p>
        </p:txBody>
      </p:sp>
    </p:spTree>
    <p:extLst>
      <p:ext uri="{BB962C8B-B14F-4D97-AF65-F5344CB8AC3E}">
        <p14:creationId xmlns="" xmlns:p14="http://schemas.microsoft.com/office/powerpoint/2010/main" val="21508353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bwMode="gray">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47" name="Espace réservé du texte 46"/>
          <p:cNvSpPr>
            <a:spLocks noGrp="1"/>
          </p:cNvSpPr>
          <p:nvPr>
            <p:ph type="body" sz="quarter" idx="15" hasCustomPrompt="1"/>
          </p:nvPr>
        </p:nvSpPr>
        <p:spPr bwMode="gray">
          <a:xfrm>
            <a:off x="5184000" y="0"/>
            <a:ext cx="3960000" cy="4860000"/>
          </a:xfrm>
          <a:blipFill dpi="0" rotWithShape="1">
            <a:blip r:embed="rId3" cstate="screen"/>
            <a:srcRect/>
            <a:stretch>
              <a:fillRect/>
            </a:stretch>
          </a:blipFill>
        </p:spPr>
        <p:txBody>
          <a:bodyPr/>
          <a:lstStyle>
            <a:lvl1pPr algn="ctr">
              <a:defRPr sz="1200"/>
            </a:lvl1pPr>
          </a:lstStyle>
          <a:p>
            <a:pPr lvl="0"/>
            <a:r>
              <a:rPr lang="fr-FR" dirty="0" smtClean="0"/>
              <a:t> </a:t>
            </a:r>
            <a:endParaRPr lang="fr-FR" dirty="0"/>
          </a:p>
        </p:txBody>
      </p:sp>
      <p:sp>
        <p:nvSpPr>
          <p:cNvPr id="9" name="Espace réservé du texte 8"/>
          <p:cNvSpPr>
            <a:spLocks noGrp="1"/>
          </p:cNvSpPr>
          <p:nvPr>
            <p:ph type="body" sz="quarter" idx="13"/>
          </p:nvPr>
        </p:nvSpPr>
        <p:spPr bwMode="gray">
          <a:xfrm>
            <a:off x="684213" y="836612"/>
            <a:ext cx="5256212" cy="5184775"/>
          </a:xfrm>
        </p:spPr>
        <p:txBody>
          <a:bodyPr/>
          <a:lstStyle>
            <a:lvl1pPr>
              <a:lnSpc>
                <a:spcPct val="90000"/>
              </a:lnSpc>
              <a:spcBef>
                <a:spcPts val="0"/>
              </a:spcBef>
              <a:defRPr sz="4400" cap="all" baseline="0">
                <a:solidFill>
                  <a:schemeClr val="bg1"/>
                </a:solidFill>
              </a:defRPr>
            </a:lvl1pPr>
            <a:lvl2pPr marL="0" indent="0">
              <a:spcBef>
                <a:spcPts val="0"/>
              </a:spcBef>
              <a:buNone/>
              <a:defRPr sz="1600">
                <a:solidFill>
                  <a:schemeClr val="accent6"/>
                </a:solidFill>
              </a:defRPr>
            </a:lvl2pPr>
          </a:lstStyle>
          <a:p>
            <a:pPr lvl="0"/>
            <a:r>
              <a:rPr lang="fr-FR" smtClean="0"/>
              <a:t>Modifiez les styles du texte du masque</a:t>
            </a:r>
          </a:p>
          <a:p>
            <a:pPr lvl="1"/>
            <a:r>
              <a:rPr lang="fr-FR" smtClean="0"/>
              <a:t>Deuxième niveau</a:t>
            </a:r>
          </a:p>
        </p:txBody>
      </p:sp>
      <p:sp>
        <p:nvSpPr>
          <p:cNvPr id="42" name="Espace réservé pour une image  41"/>
          <p:cNvSpPr>
            <a:spLocks noGrp="1"/>
          </p:cNvSpPr>
          <p:nvPr>
            <p:ph type="pic" sz="quarter" idx="14" hasCustomPrompt="1"/>
          </p:nvPr>
        </p:nvSpPr>
        <p:spPr bwMode="gray">
          <a:xfrm>
            <a:off x="6012184" y="1971691"/>
            <a:ext cx="2808000" cy="2808000"/>
          </a:xfrm>
          <a:prstGeom prst="rect">
            <a:avLst/>
          </a:prstGeom>
          <a:solidFill>
            <a:schemeClr val="bg1">
              <a:lumMod val="85000"/>
            </a:schemeClr>
          </a:solidFill>
        </p:spPr>
        <p:txBody>
          <a:bodyPr tIns="0" bIns="216000" anchor="b" anchorCtr="0">
            <a:normAutofit/>
          </a:bodyPr>
          <a:lstStyle>
            <a:lvl1pPr algn="ctr">
              <a:defRPr sz="1000" baseline="0">
                <a:solidFill>
                  <a:schemeClr val="accent3"/>
                </a:solidFill>
              </a:defRPr>
            </a:lvl1pPr>
          </a:lstStyle>
          <a:p>
            <a:r>
              <a:rPr lang="fr-FR" dirty="0" smtClean="0"/>
              <a:t>Cliquer sur l’icône (ci-dessus) pour ajouter une image, puis disposer cette image en arrière plan (cliquer avec le bouton droit de la souris sur l’image, sélectionner « Mettre à l’arrière plan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bg bwMode="gray">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bwMode="gray">
          <a:xfrm>
            <a:off x="792000" y="432000"/>
            <a:ext cx="1908212" cy="1548172"/>
          </a:xfrm>
        </p:spPr>
        <p:txBody>
          <a:bodyPr anchor="ctr" anchorCtr="0"/>
          <a:lstStyle>
            <a:lvl1pPr algn="ctr">
              <a:defRPr sz="2300" cap="none" baseline="0">
                <a:solidFill>
                  <a:schemeClr val="accent6"/>
                </a:solidFill>
              </a:defRPr>
            </a:lvl1pPr>
          </a:lstStyle>
          <a:p>
            <a:r>
              <a:rPr lang="fr-FR" smtClean="0"/>
              <a:t>Modifiez le style du titre</a:t>
            </a:r>
            <a:endParaRPr lang="fr-FR" dirty="0"/>
          </a:p>
        </p:txBody>
      </p:sp>
      <p:sp>
        <p:nvSpPr>
          <p:cNvPr id="3" name="Espace réservé du contenu 2"/>
          <p:cNvSpPr>
            <a:spLocks noGrp="1"/>
          </p:cNvSpPr>
          <p:nvPr>
            <p:ph idx="1"/>
          </p:nvPr>
        </p:nvSpPr>
        <p:spPr bwMode="gray">
          <a:xfrm>
            <a:off x="3455876" y="2636912"/>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8" name="Espace réservé du numéro de diapositive 7"/>
          <p:cNvSpPr>
            <a:spLocks noGrp="1"/>
          </p:cNvSpPr>
          <p:nvPr>
            <p:ph type="sldNum" sz="quarter" idx="10"/>
          </p:nvPr>
        </p:nvSpPr>
        <p:spPr bwMode="gray"/>
        <p:txBody>
          <a:bodyPr/>
          <a:lstStyle/>
          <a:p>
            <a:fld id="{3FCACE36-5995-4C8A-BE2E-B0D8B0933FAE}" type="slidenum">
              <a:rPr lang="fr-FR" smtClean="0"/>
              <a:pPr/>
              <a:t>‹N°›</a:t>
            </a:fld>
            <a:endParaRPr lang="fr-FR" dirty="0"/>
          </a:p>
        </p:txBody>
      </p:sp>
      <p:sp>
        <p:nvSpPr>
          <p:cNvPr id="9" name="Espace réservé du pied de page 8"/>
          <p:cNvSpPr>
            <a:spLocks noGrp="1"/>
          </p:cNvSpPr>
          <p:nvPr>
            <p:ph type="ftr" sz="quarter" idx="11"/>
          </p:nvPr>
        </p:nvSpPr>
        <p:spPr bwMode="gray"/>
        <p:txBody>
          <a:bodyPr/>
          <a:lstStyle/>
          <a:p>
            <a:r>
              <a:rPr lang="fr-FR" smtClean="0"/>
              <a:t>Agroécologie au Sahel   –   CCFD - Terre Solidaire</a:t>
            </a:r>
            <a:endParaRPr lang="fr-FR" dirty="0"/>
          </a:p>
        </p:txBody>
      </p:sp>
      <p:sp>
        <p:nvSpPr>
          <p:cNvPr id="11" name="Espace réservé du texte 10"/>
          <p:cNvSpPr>
            <a:spLocks noGrp="1"/>
          </p:cNvSpPr>
          <p:nvPr>
            <p:ph type="body" sz="quarter" idx="12" hasCustomPrompt="1"/>
          </p:nvPr>
        </p:nvSpPr>
        <p:spPr bwMode="gray">
          <a:xfrm>
            <a:off x="2411760" y="2492375"/>
            <a:ext cx="864841" cy="684213"/>
          </a:xfrm>
        </p:spPr>
        <p:txBody>
          <a:bodyPr/>
          <a:lstStyle>
            <a:lvl1pPr algn="r">
              <a:defRPr sz="4200">
                <a:solidFill>
                  <a:schemeClr val="bg1"/>
                </a:solidFill>
              </a:defRPr>
            </a:lvl1pPr>
          </a:lstStyle>
          <a:p>
            <a:pPr lvl="0"/>
            <a:r>
              <a:rPr lang="fr-FR" dirty="0" smtClean="0"/>
              <a:t>00</a:t>
            </a:r>
            <a:endParaRPr lang="fr-FR" dirty="0"/>
          </a:p>
        </p:txBody>
      </p:sp>
      <p:sp>
        <p:nvSpPr>
          <p:cNvPr id="12" name="Espace réservé du contenu 2"/>
          <p:cNvSpPr>
            <a:spLocks noGrp="1"/>
          </p:cNvSpPr>
          <p:nvPr>
            <p:ph idx="13"/>
          </p:nvPr>
        </p:nvSpPr>
        <p:spPr bwMode="gray">
          <a:xfrm>
            <a:off x="3456459" y="3321509"/>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13" name="Espace réservé du texte 10"/>
          <p:cNvSpPr>
            <a:spLocks noGrp="1"/>
          </p:cNvSpPr>
          <p:nvPr>
            <p:ph type="body" sz="quarter" idx="14" hasCustomPrompt="1"/>
          </p:nvPr>
        </p:nvSpPr>
        <p:spPr bwMode="gray">
          <a:xfrm>
            <a:off x="2412343" y="3176972"/>
            <a:ext cx="864841" cy="684213"/>
          </a:xfrm>
        </p:spPr>
        <p:txBody>
          <a:bodyPr/>
          <a:lstStyle>
            <a:lvl1pPr algn="r">
              <a:defRPr sz="4200">
                <a:solidFill>
                  <a:schemeClr val="bg1"/>
                </a:solidFill>
              </a:defRPr>
            </a:lvl1pPr>
          </a:lstStyle>
          <a:p>
            <a:pPr lvl="0"/>
            <a:r>
              <a:rPr lang="fr-FR" dirty="0" smtClean="0"/>
              <a:t>00</a:t>
            </a:r>
            <a:endParaRPr lang="fr-FR" dirty="0"/>
          </a:p>
        </p:txBody>
      </p:sp>
      <p:sp>
        <p:nvSpPr>
          <p:cNvPr id="14" name="Espace réservé du contenu 2"/>
          <p:cNvSpPr>
            <a:spLocks noGrp="1"/>
          </p:cNvSpPr>
          <p:nvPr>
            <p:ph idx="15"/>
          </p:nvPr>
        </p:nvSpPr>
        <p:spPr bwMode="gray">
          <a:xfrm>
            <a:off x="3455876" y="4005337"/>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15" name="Espace réservé du texte 10"/>
          <p:cNvSpPr>
            <a:spLocks noGrp="1"/>
          </p:cNvSpPr>
          <p:nvPr>
            <p:ph type="body" sz="quarter" idx="16" hasCustomPrompt="1"/>
          </p:nvPr>
        </p:nvSpPr>
        <p:spPr bwMode="gray">
          <a:xfrm>
            <a:off x="2411760" y="3860800"/>
            <a:ext cx="864841" cy="684213"/>
          </a:xfrm>
        </p:spPr>
        <p:txBody>
          <a:bodyPr/>
          <a:lstStyle>
            <a:lvl1pPr algn="r">
              <a:defRPr sz="4200">
                <a:solidFill>
                  <a:schemeClr val="bg1"/>
                </a:solidFill>
              </a:defRPr>
            </a:lvl1pPr>
          </a:lstStyle>
          <a:p>
            <a:pPr lvl="0"/>
            <a:r>
              <a:rPr lang="fr-FR" dirty="0" smtClean="0"/>
              <a:t>00</a:t>
            </a:r>
            <a:endParaRPr lang="fr-FR" dirty="0"/>
          </a:p>
        </p:txBody>
      </p:sp>
      <p:sp>
        <p:nvSpPr>
          <p:cNvPr id="16" name="Espace réservé du contenu 2"/>
          <p:cNvSpPr>
            <a:spLocks noGrp="1"/>
          </p:cNvSpPr>
          <p:nvPr>
            <p:ph idx="17"/>
          </p:nvPr>
        </p:nvSpPr>
        <p:spPr bwMode="gray">
          <a:xfrm>
            <a:off x="3456459" y="4689934"/>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17" name="Espace réservé du texte 10"/>
          <p:cNvSpPr>
            <a:spLocks noGrp="1"/>
          </p:cNvSpPr>
          <p:nvPr>
            <p:ph type="body" sz="quarter" idx="18" hasCustomPrompt="1"/>
          </p:nvPr>
        </p:nvSpPr>
        <p:spPr bwMode="gray">
          <a:xfrm>
            <a:off x="2412343" y="4545397"/>
            <a:ext cx="864841" cy="684213"/>
          </a:xfrm>
        </p:spPr>
        <p:txBody>
          <a:bodyPr/>
          <a:lstStyle>
            <a:lvl1pPr algn="r">
              <a:defRPr sz="4200">
                <a:solidFill>
                  <a:schemeClr val="bg1"/>
                </a:solidFill>
              </a:defRPr>
            </a:lvl1pPr>
          </a:lstStyle>
          <a:p>
            <a:pPr lvl="0"/>
            <a:r>
              <a:rPr lang="fr-FR" dirty="0" smtClean="0"/>
              <a:t>00</a:t>
            </a:r>
            <a:endParaRPr lang="fr-FR" dirty="0"/>
          </a:p>
        </p:txBody>
      </p:sp>
      <p:sp>
        <p:nvSpPr>
          <p:cNvPr id="18" name="Espace réservé du contenu 2"/>
          <p:cNvSpPr>
            <a:spLocks noGrp="1"/>
          </p:cNvSpPr>
          <p:nvPr>
            <p:ph idx="19"/>
          </p:nvPr>
        </p:nvSpPr>
        <p:spPr bwMode="gray">
          <a:xfrm>
            <a:off x="6552059" y="2636118"/>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19" name="Espace réservé du texte 10"/>
          <p:cNvSpPr>
            <a:spLocks noGrp="1"/>
          </p:cNvSpPr>
          <p:nvPr>
            <p:ph type="body" sz="quarter" idx="20" hasCustomPrompt="1"/>
          </p:nvPr>
        </p:nvSpPr>
        <p:spPr bwMode="gray">
          <a:xfrm>
            <a:off x="5507943" y="2491581"/>
            <a:ext cx="864841" cy="684213"/>
          </a:xfrm>
        </p:spPr>
        <p:txBody>
          <a:bodyPr/>
          <a:lstStyle>
            <a:lvl1pPr algn="r">
              <a:defRPr sz="4200">
                <a:solidFill>
                  <a:schemeClr val="bg1"/>
                </a:solidFill>
              </a:defRPr>
            </a:lvl1pPr>
          </a:lstStyle>
          <a:p>
            <a:pPr lvl="0"/>
            <a:r>
              <a:rPr lang="fr-FR" dirty="0" smtClean="0"/>
              <a:t>00</a:t>
            </a:r>
            <a:endParaRPr lang="fr-FR" dirty="0"/>
          </a:p>
        </p:txBody>
      </p:sp>
      <p:sp>
        <p:nvSpPr>
          <p:cNvPr id="20" name="Espace réservé du contenu 2"/>
          <p:cNvSpPr>
            <a:spLocks noGrp="1"/>
          </p:cNvSpPr>
          <p:nvPr>
            <p:ph idx="21"/>
          </p:nvPr>
        </p:nvSpPr>
        <p:spPr bwMode="gray">
          <a:xfrm>
            <a:off x="6552642" y="3320715"/>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21" name="Espace réservé du texte 10"/>
          <p:cNvSpPr>
            <a:spLocks noGrp="1"/>
          </p:cNvSpPr>
          <p:nvPr>
            <p:ph type="body" sz="quarter" idx="22" hasCustomPrompt="1"/>
          </p:nvPr>
        </p:nvSpPr>
        <p:spPr bwMode="gray">
          <a:xfrm>
            <a:off x="5508526" y="3176178"/>
            <a:ext cx="864841" cy="684213"/>
          </a:xfrm>
        </p:spPr>
        <p:txBody>
          <a:bodyPr/>
          <a:lstStyle>
            <a:lvl1pPr algn="r">
              <a:defRPr sz="4200">
                <a:solidFill>
                  <a:schemeClr val="bg1"/>
                </a:solidFill>
              </a:defRPr>
            </a:lvl1pPr>
          </a:lstStyle>
          <a:p>
            <a:pPr lvl="0"/>
            <a:r>
              <a:rPr lang="fr-FR" dirty="0" smtClean="0"/>
              <a:t>00</a:t>
            </a:r>
            <a:endParaRPr lang="fr-FR" dirty="0"/>
          </a:p>
        </p:txBody>
      </p:sp>
      <p:sp>
        <p:nvSpPr>
          <p:cNvPr id="22" name="Espace réservé du contenu 2"/>
          <p:cNvSpPr>
            <a:spLocks noGrp="1"/>
          </p:cNvSpPr>
          <p:nvPr>
            <p:ph idx="23"/>
          </p:nvPr>
        </p:nvSpPr>
        <p:spPr bwMode="gray">
          <a:xfrm>
            <a:off x="6552059" y="4004543"/>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23" name="Espace réservé du texte 10"/>
          <p:cNvSpPr>
            <a:spLocks noGrp="1"/>
          </p:cNvSpPr>
          <p:nvPr>
            <p:ph type="body" sz="quarter" idx="24" hasCustomPrompt="1"/>
          </p:nvPr>
        </p:nvSpPr>
        <p:spPr bwMode="gray">
          <a:xfrm>
            <a:off x="5507943" y="3860006"/>
            <a:ext cx="864841" cy="684213"/>
          </a:xfrm>
        </p:spPr>
        <p:txBody>
          <a:bodyPr/>
          <a:lstStyle>
            <a:lvl1pPr algn="r">
              <a:defRPr sz="4200">
                <a:solidFill>
                  <a:schemeClr val="bg1"/>
                </a:solidFill>
              </a:defRPr>
            </a:lvl1pPr>
          </a:lstStyle>
          <a:p>
            <a:pPr lvl="0"/>
            <a:r>
              <a:rPr lang="fr-FR" dirty="0" smtClean="0"/>
              <a:t>00</a:t>
            </a:r>
            <a:endParaRPr lang="fr-FR" dirty="0"/>
          </a:p>
        </p:txBody>
      </p:sp>
      <p:sp>
        <p:nvSpPr>
          <p:cNvPr id="24" name="Espace réservé du contenu 2"/>
          <p:cNvSpPr>
            <a:spLocks noGrp="1"/>
          </p:cNvSpPr>
          <p:nvPr>
            <p:ph idx="25"/>
          </p:nvPr>
        </p:nvSpPr>
        <p:spPr bwMode="gray">
          <a:xfrm>
            <a:off x="6552642" y="4689140"/>
            <a:ext cx="1907146" cy="539676"/>
          </a:xfrm>
        </p:spPr>
        <p:txBody>
          <a:bodyPr/>
          <a:lstStyle>
            <a:lvl1pPr>
              <a:defRPr sz="1300">
                <a:solidFill>
                  <a:schemeClr val="accent6"/>
                </a:solidFill>
              </a:defRPr>
            </a:lvl1pPr>
            <a:lvl2pPr>
              <a:buClr>
                <a:schemeClr val="tx1"/>
              </a:buClr>
              <a:buFont typeface="Arial" pitchFamily="34" charset="0"/>
              <a:buChar char="-"/>
              <a:defRPr sz="1000" i="1"/>
            </a:lvl2pPr>
          </a:lstStyle>
          <a:p>
            <a:pPr lvl="0"/>
            <a:r>
              <a:rPr lang="fr-FR" smtClean="0"/>
              <a:t>Modifiez les styles du texte du masque</a:t>
            </a:r>
          </a:p>
          <a:p>
            <a:pPr lvl="1"/>
            <a:r>
              <a:rPr lang="fr-FR" smtClean="0"/>
              <a:t>Deuxième niveau</a:t>
            </a:r>
          </a:p>
        </p:txBody>
      </p:sp>
      <p:sp>
        <p:nvSpPr>
          <p:cNvPr id="25" name="Espace réservé du texte 10"/>
          <p:cNvSpPr>
            <a:spLocks noGrp="1"/>
          </p:cNvSpPr>
          <p:nvPr>
            <p:ph type="body" sz="quarter" idx="26" hasCustomPrompt="1"/>
          </p:nvPr>
        </p:nvSpPr>
        <p:spPr bwMode="gray">
          <a:xfrm>
            <a:off x="5508526" y="4544603"/>
            <a:ext cx="864841" cy="684213"/>
          </a:xfrm>
        </p:spPr>
        <p:txBody>
          <a:bodyPr/>
          <a:lstStyle>
            <a:lvl1pPr algn="r">
              <a:defRPr sz="4200">
                <a:solidFill>
                  <a:schemeClr val="bg1"/>
                </a:solidFill>
              </a:defRPr>
            </a:lvl1pPr>
          </a:lstStyle>
          <a:p>
            <a:pPr lvl="0"/>
            <a:r>
              <a:rPr lang="fr-FR" dirty="0" smtClean="0"/>
              <a:t>00</a:t>
            </a:r>
            <a:endParaRPr lang="fr-FR" dirty="0"/>
          </a:p>
        </p:txBody>
      </p:sp>
      <p:sp>
        <p:nvSpPr>
          <p:cNvPr id="27" name="Espace réservé pour une image  26"/>
          <p:cNvSpPr>
            <a:spLocks noGrp="1"/>
          </p:cNvSpPr>
          <p:nvPr>
            <p:ph type="pic" sz="quarter" idx="27" hasCustomPrompt="1"/>
          </p:nvPr>
        </p:nvSpPr>
        <p:spPr bwMode="gray">
          <a:xfrm>
            <a:off x="5472100" y="2456891"/>
            <a:ext cx="0" cy="2772309"/>
          </a:xfrm>
          <a:prstGeom prst="leftBracket">
            <a:avLst>
              <a:gd name="adj" fmla="val 0"/>
            </a:avLst>
          </a:prstGeom>
          <a:ln w="12700">
            <a:solidFill>
              <a:schemeClr val="accent6"/>
            </a:solidFill>
            <a:prstDash val="dash"/>
          </a:ln>
        </p:spPr>
        <p:txBody>
          <a:bodyPr/>
          <a:lstStyle/>
          <a:p>
            <a:r>
              <a:rPr lang="fr-FR" dirty="0" smtClean="0"/>
              <a:t> </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itre">
    <p:bg bwMode="gray">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47" name="Espace réservé du texte 46"/>
          <p:cNvSpPr>
            <a:spLocks noGrp="1" noChangeAspect="1"/>
          </p:cNvSpPr>
          <p:nvPr>
            <p:ph type="body" sz="quarter" idx="15" hasCustomPrompt="1"/>
          </p:nvPr>
        </p:nvSpPr>
        <p:spPr bwMode="gray">
          <a:xfrm>
            <a:off x="4104000" y="0"/>
            <a:ext cx="5040000" cy="5796000"/>
          </a:xfrm>
          <a:blipFill dpi="0" rotWithShape="1">
            <a:blip r:embed="rId3" cstate="screen"/>
            <a:srcRect/>
            <a:stretch>
              <a:fillRect/>
            </a:stretch>
          </a:blipFill>
        </p:spPr>
        <p:txBody>
          <a:bodyPr/>
          <a:lstStyle>
            <a:lvl1pPr algn="ctr">
              <a:defRPr sz="1200"/>
            </a:lvl1pPr>
          </a:lstStyle>
          <a:p>
            <a:pPr lvl="0"/>
            <a:r>
              <a:rPr lang="fr-FR" dirty="0" smtClean="0"/>
              <a:t> </a:t>
            </a:r>
            <a:endParaRPr lang="fr-FR" dirty="0"/>
          </a:p>
        </p:txBody>
      </p:sp>
      <p:sp>
        <p:nvSpPr>
          <p:cNvPr id="9" name="Espace réservé du texte 8"/>
          <p:cNvSpPr>
            <a:spLocks noGrp="1"/>
          </p:cNvSpPr>
          <p:nvPr>
            <p:ph type="body" sz="quarter" idx="13"/>
          </p:nvPr>
        </p:nvSpPr>
        <p:spPr bwMode="gray">
          <a:xfrm>
            <a:off x="684213" y="836612"/>
            <a:ext cx="5256212" cy="5184775"/>
          </a:xfrm>
        </p:spPr>
        <p:txBody>
          <a:bodyPr/>
          <a:lstStyle>
            <a:lvl1pPr>
              <a:lnSpc>
                <a:spcPct val="90000"/>
              </a:lnSpc>
              <a:spcBef>
                <a:spcPts val="0"/>
              </a:spcBef>
              <a:defRPr sz="4400" cap="all" baseline="0">
                <a:solidFill>
                  <a:schemeClr val="bg1"/>
                </a:solidFill>
              </a:defRPr>
            </a:lvl1pPr>
            <a:lvl2pPr marL="0" indent="0">
              <a:spcBef>
                <a:spcPts val="0"/>
              </a:spcBef>
              <a:buNone/>
              <a:defRPr sz="1600">
                <a:solidFill>
                  <a:schemeClr val="accent6"/>
                </a:solidFill>
              </a:defRPr>
            </a:lvl2pPr>
          </a:lstStyle>
          <a:p>
            <a:pPr lvl="0"/>
            <a:r>
              <a:rPr lang="fr-FR" smtClean="0"/>
              <a:t>Modifiez les styles du texte du masque</a:t>
            </a:r>
          </a:p>
          <a:p>
            <a:pPr lvl="1"/>
            <a:r>
              <a:rPr lang="fr-FR" smtClean="0"/>
              <a:t>Deuxième niveau</a:t>
            </a:r>
          </a:p>
        </p:txBody>
      </p:sp>
      <p:sp>
        <p:nvSpPr>
          <p:cNvPr id="42" name="Espace réservé pour une image  41"/>
          <p:cNvSpPr>
            <a:spLocks noGrp="1"/>
          </p:cNvSpPr>
          <p:nvPr>
            <p:ph type="pic" sz="quarter" idx="14" hasCustomPrompt="1"/>
          </p:nvPr>
        </p:nvSpPr>
        <p:spPr bwMode="gray">
          <a:xfrm>
            <a:off x="7424215" y="1280174"/>
            <a:ext cx="1584000" cy="1584176"/>
          </a:xfrm>
          <a:prstGeom prst="rect">
            <a:avLst/>
          </a:prstGeom>
          <a:solidFill>
            <a:schemeClr val="bg1">
              <a:lumMod val="85000"/>
            </a:schemeClr>
          </a:solidFill>
        </p:spPr>
        <p:txBody>
          <a:bodyPr tIns="0" bIns="216000" anchor="b" anchorCtr="0">
            <a:normAutofit/>
          </a:bodyPr>
          <a:lstStyle>
            <a:lvl1pPr algn="ctr">
              <a:defRPr sz="1000" baseline="0">
                <a:solidFill>
                  <a:schemeClr val="accent3"/>
                </a:solidFill>
              </a:defRPr>
            </a:lvl1pPr>
          </a:lstStyle>
          <a:p>
            <a:r>
              <a:rPr lang="fr-FR" dirty="0" smtClean="0"/>
              <a:t>Cliquer sur l’icône (ci-dessus) pour ajouter une image, puis disposer cette image en arrière plan (cliquer avec le bouton droit de la souris sur l’image, sélectionner « Mettre à l’arrière plan »)</a:t>
            </a:r>
          </a:p>
        </p:txBody>
      </p:sp>
      <p:sp>
        <p:nvSpPr>
          <p:cNvPr id="5" name="Espace réservé du numéro de diapositive 4"/>
          <p:cNvSpPr>
            <a:spLocks noGrp="1"/>
          </p:cNvSpPr>
          <p:nvPr>
            <p:ph type="sldNum" sz="quarter" idx="16"/>
          </p:nvPr>
        </p:nvSpPr>
        <p:spPr bwMode="gray"/>
        <p:txBody>
          <a:bodyPr/>
          <a:lstStyle/>
          <a:p>
            <a:fld id="{3FCACE36-5995-4C8A-BE2E-B0D8B0933FAE}" type="slidenum">
              <a:rPr lang="fr-FR" smtClean="0"/>
              <a:pPr/>
              <a:t>‹N°›</a:t>
            </a:fld>
            <a:endParaRPr lang="fr-FR" dirty="0"/>
          </a:p>
        </p:txBody>
      </p:sp>
      <p:sp>
        <p:nvSpPr>
          <p:cNvPr id="6" name="Espace réservé du pied de page 5"/>
          <p:cNvSpPr>
            <a:spLocks noGrp="1"/>
          </p:cNvSpPr>
          <p:nvPr>
            <p:ph type="ftr" sz="quarter" idx="17"/>
          </p:nvPr>
        </p:nvSpPr>
        <p:spPr bwMode="gray"/>
        <p:txBody>
          <a:bodyPr/>
          <a:lstStyle/>
          <a:p>
            <a:r>
              <a:rPr lang="fr-FR" smtClean="0"/>
              <a:t>Agroécologie au Sahel   –   CCFD - Terre Solidaire</a:t>
            </a:r>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14" name="Image 13" descr="or_imtexte.jpg"/>
          <p:cNvPicPr>
            <a:picLocks noChangeAspect="1"/>
          </p:cNvPicPr>
          <p:nvPr userDrawn="1"/>
        </p:nvPicPr>
        <p:blipFill>
          <a:blip r:embed="rId2" cstate="screen"/>
          <a:srcRect/>
          <a:stretch>
            <a:fillRect/>
          </a:stretch>
        </p:blipFill>
        <p:spPr bwMode="gray">
          <a:xfrm>
            <a:off x="8208492" y="0"/>
            <a:ext cx="792000" cy="702035"/>
          </a:xfrm>
          <a:prstGeom prst="rect">
            <a:avLst/>
          </a:prstGeom>
        </p:spPr>
      </p:pic>
      <p:sp>
        <p:nvSpPr>
          <p:cNvPr id="7" name="Espace réservé du texte 46"/>
          <p:cNvSpPr>
            <a:spLocks noGrp="1" noChangeAspect="1"/>
          </p:cNvSpPr>
          <p:nvPr>
            <p:ph type="body" sz="quarter" idx="15" hasCustomPrompt="1"/>
          </p:nvPr>
        </p:nvSpPr>
        <p:spPr bwMode="gray">
          <a:xfrm>
            <a:off x="7344000" y="0"/>
            <a:ext cx="1800000" cy="2160000"/>
          </a:xfrm>
          <a:blipFill dpi="0" rotWithShape="1">
            <a:blip r:embed="rId3" cstate="screen"/>
            <a:srcRect/>
            <a:stretch>
              <a:fillRect/>
            </a:stretch>
          </a:blipFill>
        </p:spPr>
        <p:txBody>
          <a:bodyPr/>
          <a:lstStyle>
            <a:lvl1pPr algn="ctr">
              <a:defRPr sz="1200"/>
            </a:lvl1pPr>
          </a:lstStyle>
          <a:p>
            <a:pPr lvl="0"/>
            <a:r>
              <a:rPr lang="fr-FR" dirty="0" smtClean="0"/>
              <a:t> </a:t>
            </a:r>
            <a:endParaRPr lang="fr-FR" dirty="0"/>
          </a:p>
        </p:txBody>
      </p:sp>
      <p:sp>
        <p:nvSpPr>
          <p:cNvPr id="8" name="Espace réservé pour une image  41"/>
          <p:cNvSpPr>
            <a:spLocks noGrp="1"/>
          </p:cNvSpPr>
          <p:nvPr>
            <p:ph type="pic" sz="quarter" idx="14" hasCustomPrompt="1"/>
          </p:nvPr>
        </p:nvSpPr>
        <p:spPr bwMode="gray">
          <a:xfrm>
            <a:off x="8217831" y="0"/>
            <a:ext cx="792000" cy="692696"/>
          </a:xfrm>
          <a:prstGeom prst="rect">
            <a:avLst/>
          </a:prstGeom>
          <a:noFill/>
        </p:spPr>
        <p:txBody>
          <a:bodyPr tIns="0" bIns="216000" anchor="b" anchorCtr="0">
            <a:noAutofit/>
          </a:bodyPr>
          <a:lstStyle>
            <a:lvl1pPr algn="ctr">
              <a:defRPr sz="400" baseline="0"/>
            </a:lvl1pPr>
          </a:lstStyle>
          <a:p>
            <a:r>
              <a:rPr lang="fr-FR" dirty="0" smtClean="0"/>
              <a:t> </a:t>
            </a:r>
          </a:p>
        </p:txBody>
      </p:sp>
      <p:sp>
        <p:nvSpPr>
          <p:cNvPr id="10" name="Espace réservé du numéro de diapositive 9"/>
          <p:cNvSpPr>
            <a:spLocks noGrp="1"/>
          </p:cNvSpPr>
          <p:nvPr>
            <p:ph type="sldNum" sz="quarter" idx="16"/>
          </p:nvPr>
        </p:nvSpPr>
        <p:spPr bwMode="gray"/>
        <p:txBody>
          <a:bodyPr/>
          <a:lstStyle/>
          <a:p>
            <a:fld id="{3FCACE36-5995-4C8A-BE2E-B0D8B0933FAE}" type="slidenum">
              <a:rPr lang="fr-FR" smtClean="0"/>
              <a:pPr/>
              <a:t>‹N°›</a:t>
            </a:fld>
            <a:endParaRPr lang="fr-FR" dirty="0"/>
          </a:p>
        </p:txBody>
      </p:sp>
      <p:sp>
        <p:nvSpPr>
          <p:cNvPr id="11" name="Espace réservé du pied de page 10"/>
          <p:cNvSpPr>
            <a:spLocks noGrp="1"/>
          </p:cNvSpPr>
          <p:nvPr>
            <p:ph type="ftr" sz="quarter" idx="17"/>
          </p:nvPr>
        </p:nvSpPr>
        <p:spPr bwMode="gray"/>
        <p:txBody>
          <a:bodyPr/>
          <a:lstStyle/>
          <a:p>
            <a:r>
              <a:rPr lang="fr-FR" smtClean="0"/>
              <a:t>Agroécologie au Sahel   –   CCFD - Terre Solidaire</a:t>
            </a:r>
            <a:endParaRPr lang="fr-FR" dirty="0"/>
          </a:p>
        </p:txBody>
      </p:sp>
      <p:sp>
        <p:nvSpPr>
          <p:cNvPr id="2" name="Titre 1"/>
          <p:cNvSpPr>
            <a:spLocks noGrp="1"/>
          </p:cNvSpPr>
          <p:nvPr>
            <p:ph type="title"/>
          </p:nvPr>
        </p:nvSpPr>
        <p:spPr bwMode="gray"/>
        <p:txBody>
          <a:bodyPr/>
          <a:lstStyle/>
          <a:p>
            <a:r>
              <a:rPr lang="fr-FR" smtClean="0"/>
              <a:t>Modifiez le style du titre</a:t>
            </a:r>
            <a:endParaRPr lang="fr-FR"/>
          </a:p>
        </p:txBody>
      </p:sp>
      <p:sp>
        <p:nvSpPr>
          <p:cNvPr id="3" name="Espace réservé du contenu 2"/>
          <p:cNvSpPr>
            <a:spLocks noGrp="1"/>
          </p:cNvSpPr>
          <p:nvPr>
            <p:ph idx="1"/>
          </p:nvPr>
        </p:nvSpPr>
        <p:spPr bwMode="gray"/>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pic>
        <p:nvPicPr>
          <p:cNvPr id="13" name="Image 12" descr="or_imtexte.jpg"/>
          <p:cNvPicPr>
            <a:picLocks noChangeAspect="1"/>
          </p:cNvPicPr>
          <p:nvPr userDrawn="1"/>
        </p:nvPicPr>
        <p:blipFill>
          <a:blip r:embed="rId2" cstate="screen"/>
          <a:srcRect/>
          <a:stretch>
            <a:fillRect/>
          </a:stretch>
        </p:blipFill>
        <p:spPr bwMode="gray">
          <a:xfrm>
            <a:off x="8208492" y="0"/>
            <a:ext cx="792000" cy="702035"/>
          </a:xfrm>
          <a:prstGeom prst="rect">
            <a:avLst/>
          </a:prstGeom>
        </p:spPr>
      </p:pic>
      <p:sp>
        <p:nvSpPr>
          <p:cNvPr id="14" name="Espace réservé du texte 46"/>
          <p:cNvSpPr>
            <a:spLocks noGrp="1" noChangeAspect="1"/>
          </p:cNvSpPr>
          <p:nvPr>
            <p:ph type="body" sz="quarter" idx="16" hasCustomPrompt="1"/>
          </p:nvPr>
        </p:nvSpPr>
        <p:spPr bwMode="gray">
          <a:xfrm>
            <a:off x="7344000" y="0"/>
            <a:ext cx="1800000" cy="2160000"/>
          </a:xfrm>
          <a:blipFill dpi="0" rotWithShape="1">
            <a:blip r:embed="rId3" cstate="screen"/>
            <a:srcRect/>
            <a:stretch>
              <a:fillRect/>
            </a:stretch>
          </a:blipFill>
        </p:spPr>
        <p:txBody>
          <a:bodyPr/>
          <a:lstStyle>
            <a:lvl1pPr algn="ctr">
              <a:defRPr sz="1200"/>
            </a:lvl1pPr>
          </a:lstStyle>
          <a:p>
            <a:pPr lvl="0"/>
            <a:r>
              <a:rPr lang="fr-FR" dirty="0" smtClean="0"/>
              <a:t> </a:t>
            </a:r>
            <a:endParaRPr lang="fr-FR" dirty="0"/>
          </a:p>
        </p:txBody>
      </p:sp>
      <p:sp>
        <p:nvSpPr>
          <p:cNvPr id="15" name="Espace réservé pour une image  41"/>
          <p:cNvSpPr>
            <a:spLocks noGrp="1"/>
          </p:cNvSpPr>
          <p:nvPr>
            <p:ph type="pic" sz="quarter" idx="17" hasCustomPrompt="1"/>
          </p:nvPr>
        </p:nvSpPr>
        <p:spPr bwMode="gray">
          <a:xfrm>
            <a:off x="8217831" y="0"/>
            <a:ext cx="792000" cy="692696"/>
          </a:xfrm>
          <a:prstGeom prst="rect">
            <a:avLst/>
          </a:prstGeom>
          <a:noFill/>
        </p:spPr>
        <p:txBody>
          <a:bodyPr tIns="0" bIns="216000" anchor="b" anchorCtr="0">
            <a:noAutofit/>
          </a:bodyPr>
          <a:lstStyle>
            <a:lvl1pPr algn="ctr">
              <a:defRPr sz="400" baseline="0"/>
            </a:lvl1pPr>
          </a:lstStyle>
          <a:p>
            <a:r>
              <a:rPr lang="fr-FR" dirty="0" smtClean="0"/>
              <a:t> </a:t>
            </a:r>
          </a:p>
        </p:txBody>
      </p:sp>
      <p:sp>
        <p:nvSpPr>
          <p:cNvPr id="9" name="Espace réservé du numéro de diapositive 8"/>
          <p:cNvSpPr>
            <a:spLocks noGrp="1"/>
          </p:cNvSpPr>
          <p:nvPr>
            <p:ph type="sldNum" sz="quarter" idx="14"/>
          </p:nvPr>
        </p:nvSpPr>
        <p:spPr bwMode="gray"/>
        <p:txBody>
          <a:bodyPr/>
          <a:lstStyle/>
          <a:p>
            <a:fld id="{3FCACE36-5995-4C8A-BE2E-B0D8B0933FAE}" type="slidenum">
              <a:rPr lang="fr-FR" smtClean="0"/>
              <a:pPr/>
              <a:t>‹N°›</a:t>
            </a:fld>
            <a:endParaRPr lang="fr-FR" dirty="0"/>
          </a:p>
        </p:txBody>
      </p:sp>
      <p:sp>
        <p:nvSpPr>
          <p:cNvPr id="10" name="Espace réservé du pied de page 9"/>
          <p:cNvSpPr>
            <a:spLocks noGrp="1"/>
          </p:cNvSpPr>
          <p:nvPr>
            <p:ph type="ftr" sz="quarter" idx="15"/>
          </p:nvPr>
        </p:nvSpPr>
        <p:spPr bwMode="gray"/>
        <p:txBody>
          <a:bodyPr/>
          <a:lstStyle/>
          <a:p>
            <a:r>
              <a:rPr lang="fr-FR" smtClean="0"/>
              <a:t>Agroécologie au Sahel   –   CCFD - Terre Solidaire</a:t>
            </a:r>
            <a:endParaRPr lang="fr-FR" dirty="0"/>
          </a:p>
        </p:txBody>
      </p:sp>
      <p:sp>
        <p:nvSpPr>
          <p:cNvPr id="2" name="Titre 1"/>
          <p:cNvSpPr>
            <a:spLocks noGrp="1"/>
          </p:cNvSpPr>
          <p:nvPr>
            <p:ph type="title"/>
          </p:nvPr>
        </p:nvSpPr>
        <p:spPr bwMode="gray"/>
        <p:txBody>
          <a:bodyPr/>
          <a:lstStyle/>
          <a:p>
            <a:r>
              <a:rPr lang="fr-FR" smtClean="0"/>
              <a:t>Modifiez le style du titre</a:t>
            </a:r>
            <a:endParaRPr lang="fr-FR"/>
          </a:p>
        </p:txBody>
      </p:sp>
      <p:sp>
        <p:nvSpPr>
          <p:cNvPr id="3" name="Espace réservé du contenu 2"/>
          <p:cNvSpPr>
            <a:spLocks noGrp="1"/>
          </p:cNvSpPr>
          <p:nvPr>
            <p:ph sz="half" idx="1"/>
          </p:nvPr>
        </p:nvSpPr>
        <p:spPr bwMode="gray">
          <a:xfrm>
            <a:off x="684213" y="1773239"/>
            <a:ext cx="3167025" cy="4248150"/>
          </a:xfrm>
        </p:spPr>
        <p:txBody>
          <a:bodyPr/>
          <a:lstStyle>
            <a:lvl1pPr>
              <a:defRPr sz="1900"/>
            </a:lvl1pPr>
            <a:lvl2pPr>
              <a:defRPr sz="1400"/>
            </a:lvl2pPr>
            <a:lvl3pPr>
              <a:defRPr sz="12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8" name="Espace réservé du contenu 2"/>
          <p:cNvSpPr>
            <a:spLocks noGrp="1"/>
          </p:cNvSpPr>
          <p:nvPr>
            <p:ph sz="half" idx="13"/>
          </p:nvPr>
        </p:nvSpPr>
        <p:spPr bwMode="gray">
          <a:xfrm>
            <a:off x="4176750" y="1773238"/>
            <a:ext cx="3167025" cy="4248150"/>
          </a:xfrm>
        </p:spPr>
        <p:txBody>
          <a:bodyPr/>
          <a:lstStyle>
            <a:lvl1pPr>
              <a:defRPr sz="1900"/>
            </a:lvl1pPr>
            <a:lvl2pPr>
              <a:defRPr sz="1400"/>
            </a:lvl2pPr>
            <a:lvl3pPr>
              <a:defRPr sz="12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plusieurs contenus">
    <p:spTree>
      <p:nvGrpSpPr>
        <p:cNvPr id="1" name=""/>
        <p:cNvGrpSpPr/>
        <p:nvPr/>
      </p:nvGrpSpPr>
      <p:grpSpPr>
        <a:xfrm>
          <a:off x="0" y="0"/>
          <a:ext cx="0" cy="0"/>
          <a:chOff x="0" y="0"/>
          <a:chExt cx="0" cy="0"/>
        </a:xfrm>
      </p:grpSpPr>
      <p:pic>
        <p:nvPicPr>
          <p:cNvPr id="18" name="Image 17" descr="or_imtexte.jpg"/>
          <p:cNvPicPr>
            <a:picLocks noChangeAspect="1"/>
          </p:cNvPicPr>
          <p:nvPr userDrawn="1"/>
        </p:nvPicPr>
        <p:blipFill>
          <a:blip r:embed="rId2" cstate="screen"/>
          <a:srcRect/>
          <a:stretch>
            <a:fillRect/>
          </a:stretch>
        </p:blipFill>
        <p:spPr bwMode="gray">
          <a:xfrm>
            <a:off x="8208492" y="0"/>
            <a:ext cx="792000" cy="702035"/>
          </a:xfrm>
          <a:prstGeom prst="rect">
            <a:avLst/>
          </a:prstGeom>
        </p:spPr>
      </p:pic>
      <p:sp>
        <p:nvSpPr>
          <p:cNvPr id="19" name="Espace réservé du texte 46"/>
          <p:cNvSpPr>
            <a:spLocks noGrp="1" noChangeAspect="1"/>
          </p:cNvSpPr>
          <p:nvPr>
            <p:ph type="body" sz="quarter" idx="15" hasCustomPrompt="1"/>
          </p:nvPr>
        </p:nvSpPr>
        <p:spPr bwMode="gray">
          <a:xfrm>
            <a:off x="7344000" y="0"/>
            <a:ext cx="1800000" cy="2160000"/>
          </a:xfrm>
          <a:blipFill dpi="0" rotWithShape="1">
            <a:blip r:embed="rId3" cstate="screen"/>
            <a:srcRect/>
            <a:stretch>
              <a:fillRect/>
            </a:stretch>
          </a:blipFill>
        </p:spPr>
        <p:txBody>
          <a:bodyPr/>
          <a:lstStyle>
            <a:lvl1pPr algn="ctr">
              <a:defRPr sz="1200"/>
            </a:lvl1pPr>
          </a:lstStyle>
          <a:p>
            <a:pPr lvl="0"/>
            <a:r>
              <a:rPr lang="fr-FR" dirty="0" smtClean="0"/>
              <a:t> </a:t>
            </a:r>
            <a:endParaRPr lang="fr-FR" dirty="0"/>
          </a:p>
        </p:txBody>
      </p:sp>
      <p:sp>
        <p:nvSpPr>
          <p:cNvPr id="20" name="Espace réservé pour une image  41"/>
          <p:cNvSpPr>
            <a:spLocks noGrp="1"/>
          </p:cNvSpPr>
          <p:nvPr>
            <p:ph type="pic" sz="quarter" idx="28" hasCustomPrompt="1"/>
          </p:nvPr>
        </p:nvSpPr>
        <p:spPr bwMode="gray">
          <a:xfrm>
            <a:off x="8217831" y="0"/>
            <a:ext cx="792000" cy="692696"/>
          </a:xfrm>
          <a:prstGeom prst="rect">
            <a:avLst/>
          </a:prstGeom>
          <a:noFill/>
        </p:spPr>
        <p:txBody>
          <a:bodyPr tIns="0" bIns="216000" anchor="b" anchorCtr="0">
            <a:noAutofit/>
          </a:bodyPr>
          <a:lstStyle>
            <a:lvl1pPr algn="ctr">
              <a:defRPr sz="400" baseline="0"/>
            </a:lvl1pPr>
          </a:lstStyle>
          <a:p>
            <a:r>
              <a:rPr lang="fr-FR" dirty="0" smtClean="0"/>
              <a:t> </a:t>
            </a:r>
          </a:p>
        </p:txBody>
      </p:sp>
      <p:sp>
        <p:nvSpPr>
          <p:cNvPr id="8" name="Espace réservé du numéro de diapositive 7"/>
          <p:cNvSpPr>
            <a:spLocks noGrp="1"/>
          </p:cNvSpPr>
          <p:nvPr>
            <p:ph type="sldNum" sz="quarter" idx="10"/>
          </p:nvPr>
        </p:nvSpPr>
        <p:spPr bwMode="gray"/>
        <p:txBody>
          <a:bodyPr/>
          <a:lstStyle/>
          <a:p>
            <a:fld id="{3FCACE36-5995-4C8A-BE2E-B0D8B0933FAE}" type="slidenum">
              <a:rPr lang="fr-FR" smtClean="0"/>
              <a:pPr/>
              <a:t>‹N°›</a:t>
            </a:fld>
            <a:endParaRPr lang="fr-FR" dirty="0"/>
          </a:p>
        </p:txBody>
      </p:sp>
      <p:sp>
        <p:nvSpPr>
          <p:cNvPr id="10" name="Espace réservé du pied de page 9"/>
          <p:cNvSpPr>
            <a:spLocks noGrp="1"/>
          </p:cNvSpPr>
          <p:nvPr>
            <p:ph type="ftr" sz="quarter" idx="11"/>
          </p:nvPr>
        </p:nvSpPr>
        <p:spPr bwMode="gray"/>
        <p:txBody>
          <a:bodyPr/>
          <a:lstStyle/>
          <a:p>
            <a:r>
              <a:rPr lang="fr-FR" smtClean="0"/>
              <a:t>Agroécologie au Sahel   –   CCFD - Terre Solidaire</a:t>
            </a:r>
            <a:endParaRPr lang="fr-FR" dirty="0"/>
          </a:p>
        </p:txBody>
      </p:sp>
      <p:sp>
        <p:nvSpPr>
          <p:cNvPr id="2" name="Titre 1"/>
          <p:cNvSpPr>
            <a:spLocks noGrp="1"/>
          </p:cNvSpPr>
          <p:nvPr>
            <p:ph type="title"/>
          </p:nvPr>
        </p:nvSpPr>
        <p:spPr bwMode="gray"/>
        <p:txBody>
          <a:bodyPr/>
          <a:lstStyle/>
          <a:p>
            <a:r>
              <a:rPr lang="fr-FR" smtClean="0"/>
              <a:t>Modifiez le style du titre</a:t>
            </a:r>
            <a:endParaRPr lang="fr-FR"/>
          </a:p>
        </p:txBody>
      </p:sp>
      <p:sp>
        <p:nvSpPr>
          <p:cNvPr id="3" name="Espace réservé du contenu 2"/>
          <p:cNvSpPr>
            <a:spLocks noGrp="1"/>
          </p:cNvSpPr>
          <p:nvPr>
            <p:ph idx="1"/>
          </p:nvPr>
        </p:nvSpPr>
        <p:spPr bwMode="gray">
          <a:xfrm>
            <a:off x="684213" y="1773237"/>
            <a:ext cx="4427847" cy="3603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contenu 2"/>
          <p:cNvSpPr>
            <a:spLocks noGrp="1"/>
          </p:cNvSpPr>
          <p:nvPr>
            <p:ph idx="12"/>
          </p:nvPr>
        </p:nvSpPr>
        <p:spPr bwMode="gray">
          <a:xfrm>
            <a:off x="684213" y="2133600"/>
            <a:ext cx="1907567" cy="38877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2" name="Espace réservé du contenu 2"/>
          <p:cNvSpPr>
            <a:spLocks noGrp="1"/>
          </p:cNvSpPr>
          <p:nvPr>
            <p:ph idx="13"/>
          </p:nvPr>
        </p:nvSpPr>
        <p:spPr bwMode="gray">
          <a:xfrm>
            <a:off x="2664433" y="2133600"/>
            <a:ext cx="2447627" cy="38877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3" name="Espace réservé du contenu 2"/>
          <p:cNvSpPr>
            <a:spLocks noGrp="1"/>
          </p:cNvSpPr>
          <p:nvPr>
            <p:ph idx="14"/>
          </p:nvPr>
        </p:nvSpPr>
        <p:spPr bwMode="gray">
          <a:xfrm>
            <a:off x="5400675" y="2780928"/>
            <a:ext cx="3059113" cy="3240460"/>
          </a:xfrm>
        </p:spPr>
        <p:txBody>
          <a:bodyPr/>
          <a:lstStyle>
            <a:lvl1pPr>
              <a:defRPr sz="1400" b="1">
                <a:solidFill>
                  <a:schemeClr val="accent3"/>
                </a:solidFill>
              </a:defRPr>
            </a:lvl1pPr>
            <a:lvl2pPr marL="0" indent="0">
              <a:buNone/>
              <a:defRPr/>
            </a:lvl2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4" name="Espace réservé pour une image  26"/>
          <p:cNvSpPr>
            <a:spLocks noGrp="1"/>
          </p:cNvSpPr>
          <p:nvPr>
            <p:ph type="pic" sz="quarter" idx="27" hasCustomPrompt="1"/>
          </p:nvPr>
        </p:nvSpPr>
        <p:spPr bwMode="gray">
          <a:xfrm>
            <a:off x="5148064" y="2132855"/>
            <a:ext cx="0" cy="3384000"/>
          </a:xfrm>
          <a:prstGeom prst="leftBracket">
            <a:avLst>
              <a:gd name="adj" fmla="val 0"/>
            </a:avLst>
          </a:prstGeom>
          <a:ln w="12700">
            <a:solidFill>
              <a:schemeClr val="accent6"/>
            </a:solidFill>
            <a:prstDash val="dash"/>
          </a:ln>
        </p:spPr>
        <p:txBody>
          <a:bodyPr/>
          <a:lstStyle/>
          <a:p>
            <a:r>
              <a:rPr lang="fr-FR" dirty="0" smtClean="0"/>
              <a:t> </a:t>
            </a:r>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p:bg bwMode="gray">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bwMode="gray">
          <a:xfrm>
            <a:off x="3059832" y="836613"/>
            <a:ext cx="2360508" cy="2556383"/>
          </a:xfrm>
        </p:spPr>
        <p:txBody>
          <a:bodyPr anchor="ctr" anchorCtr="0"/>
          <a:lstStyle>
            <a:lvl1pPr algn="l">
              <a:lnSpc>
                <a:spcPct val="150000"/>
              </a:lnSpc>
              <a:spcBef>
                <a:spcPts val="0"/>
              </a:spcBef>
              <a:defRPr sz="1200" b="1" cap="none" baseline="0">
                <a:solidFill>
                  <a:schemeClr val="bg1"/>
                </a:solidFill>
              </a:defRPr>
            </a:lvl1pPr>
          </a:lstStyle>
          <a:p>
            <a:r>
              <a:rPr lang="fr-FR" smtClean="0"/>
              <a:t>Modifiez le style du titre</a:t>
            </a:r>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9" cstate="screen">
            <a:lum/>
          </a:blip>
          <a:srcRect/>
          <a:stretch>
            <a:fillRect/>
          </a:stretch>
        </a:blipFill>
        <a:effectLst/>
      </p:bgPr>
    </p:bg>
    <p:spTree>
      <p:nvGrpSpPr>
        <p:cNvPr id="1" name=""/>
        <p:cNvGrpSpPr/>
        <p:nvPr/>
      </p:nvGrpSpPr>
      <p:grpSpPr>
        <a:xfrm>
          <a:off x="0" y="0"/>
          <a:ext cx="0" cy="0"/>
          <a:chOff x="0" y="0"/>
          <a:chExt cx="0" cy="0"/>
        </a:xfrm>
      </p:grpSpPr>
      <p:sp>
        <p:nvSpPr>
          <p:cNvPr id="5" name="Espace réservé du pied de page 4"/>
          <p:cNvSpPr>
            <a:spLocks noGrp="1"/>
          </p:cNvSpPr>
          <p:nvPr>
            <p:ph type="ftr" sz="quarter" idx="3"/>
          </p:nvPr>
        </p:nvSpPr>
        <p:spPr bwMode="gray">
          <a:xfrm>
            <a:off x="684213" y="6544198"/>
            <a:ext cx="6084031" cy="313802"/>
          </a:xfrm>
          <a:prstGeom prst="rect">
            <a:avLst/>
          </a:prstGeom>
        </p:spPr>
        <p:txBody>
          <a:bodyPr vert="horz" lIns="0" tIns="0" rIns="0" bIns="0" rtlCol="0" anchor="t" anchorCtr="0">
            <a:noAutofit/>
          </a:bodyPr>
          <a:lstStyle>
            <a:lvl1pPr algn="l">
              <a:defRPr sz="1200">
                <a:solidFill>
                  <a:schemeClr val="accent6"/>
                </a:solidFill>
              </a:defRPr>
            </a:lvl1pPr>
          </a:lstStyle>
          <a:p>
            <a:r>
              <a:rPr lang="fr-FR" smtClean="0"/>
              <a:t>Agroécologie au Sahel   –   CCFD - Terre Solidaire</a:t>
            </a:r>
            <a:endParaRPr lang="fr-FR" dirty="0"/>
          </a:p>
        </p:txBody>
      </p:sp>
      <p:sp>
        <p:nvSpPr>
          <p:cNvPr id="6" name="Espace réservé du numéro de diapositive 5"/>
          <p:cNvSpPr>
            <a:spLocks noGrp="1"/>
          </p:cNvSpPr>
          <p:nvPr>
            <p:ph type="sldNum" sz="quarter" idx="4"/>
          </p:nvPr>
        </p:nvSpPr>
        <p:spPr bwMode="gray">
          <a:xfrm>
            <a:off x="0" y="6544198"/>
            <a:ext cx="684213" cy="313802"/>
          </a:xfrm>
          <a:prstGeom prst="rect">
            <a:avLst/>
          </a:prstGeom>
        </p:spPr>
        <p:txBody>
          <a:bodyPr vert="horz" lIns="0" tIns="0" rIns="0" bIns="0" rtlCol="0" anchor="t" anchorCtr="0">
            <a:noAutofit/>
          </a:bodyPr>
          <a:lstStyle>
            <a:lvl1pPr algn="ctr">
              <a:defRPr sz="1200">
                <a:solidFill>
                  <a:schemeClr val="accent6"/>
                </a:solidFill>
              </a:defRPr>
            </a:lvl1pPr>
          </a:lstStyle>
          <a:p>
            <a:fld id="{3FCACE36-5995-4C8A-BE2E-B0D8B0933FAE}" type="slidenum">
              <a:rPr lang="fr-FR" smtClean="0"/>
              <a:pPr/>
              <a:t>‹N°›</a:t>
            </a:fld>
            <a:endParaRPr lang="fr-FR" dirty="0"/>
          </a:p>
        </p:txBody>
      </p:sp>
      <p:sp>
        <p:nvSpPr>
          <p:cNvPr id="2" name="Espace réservé du titre 1"/>
          <p:cNvSpPr>
            <a:spLocks noGrp="1"/>
          </p:cNvSpPr>
          <p:nvPr>
            <p:ph type="title"/>
          </p:nvPr>
        </p:nvSpPr>
        <p:spPr bwMode="gray">
          <a:xfrm>
            <a:off x="684213" y="692150"/>
            <a:ext cx="6659562" cy="1081088"/>
          </a:xfrm>
          <a:prstGeom prst="rect">
            <a:avLst/>
          </a:prstGeom>
        </p:spPr>
        <p:txBody>
          <a:bodyPr vert="horz" lIns="0" tIns="0" rIns="0" bIns="0" rtlCol="0" anchor="t"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bwMode="gray">
          <a:xfrm>
            <a:off x="684213" y="1773237"/>
            <a:ext cx="6659562" cy="4248151"/>
          </a:xfrm>
          <a:prstGeom prst="rect">
            <a:avLst/>
          </a:prstGeom>
        </p:spPr>
        <p:txBody>
          <a:bodyPr vert="horz" lIns="0" tIns="0" rIns="0" bIns="0" rtlCol="0" anchor="t" anchorCtr="0">
            <a:no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cSld>
  <p:clrMap bg1="lt1" tx1="dk1" bg2="lt2" tx2="dk2" accent1="accent1" accent2="accent2" accent3="accent3" accent4="accent4" accent5="accent5" accent6="accent6" hlink="hlink" folHlink="folHlink"/>
  <p:sldLayoutIdLst>
    <p:sldLayoutId id="2147483679" r:id="rId1"/>
    <p:sldLayoutId id="2147483661" r:id="rId2"/>
    <p:sldLayoutId id="2147483670" r:id="rId3"/>
    <p:sldLayoutId id="2147483650" r:id="rId4"/>
    <p:sldLayoutId id="2147483652" r:id="rId5"/>
    <p:sldLayoutId id="2147483663" r:id="rId6"/>
    <p:sldLayoutId id="2147483664" r:id="rId7"/>
  </p:sldLayoutIdLst>
  <p:hf hdr="0" dt="0"/>
  <p:txStyles>
    <p:titleStyle>
      <a:lvl1pPr algn="l" defTabSz="914400" rtl="0" eaLnBrk="1" latinLnBrk="0" hangingPunct="1">
        <a:lnSpc>
          <a:spcPct val="90000"/>
        </a:lnSpc>
        <a:spcBef>
          <a:spcPct val="0"/>
        </a:spcBef>
        <a:buNone/>
        <a:defRPr sz="3200" kern="1200" cap="all" baseline="0">
          <a:solidFill>
            <a:schemeClr val="accent3"/>
          </a:solidFill>
          <a:latin typeface="+mj-lt"/>
          <a:ea typeface="+mj-ea"/>
          <a:cs typeface="+mj-cs"/>
        </a:defRPr>
      </a:lvl1pPr>
    </p:titleStyle>
    <p:bodyStyle>
      <a:lvl1pPr marL="0" indent="0" algn="l" defTabSz="914400" rtl="0" eaLnBrk="1" latinLnBrk="0" hangingPunct="1">
        <a:spcBef>
          <a:spcPts val="600"/>
        </a:spcBef>
        <a:spcAft>
          <a:spcPts val="0"/>
        </a:spcAft>
        <a:buFontTx/>
        <a:buNone/>
        <a:defRPr sz="1900" kern="1200">
          <a:solidFill>
            <a:schemeClr val="bg1"/>
          </a:solidFill>
          <a:latin typeface="+mn-lt"/>
          <a:ea typeface="+mn-ea"/>
          <a:cs typeface="+mn-cs"/>
        </a:defRPr>
      </a:lvl1pPr>
      <a:lvl2pPr marL="180000" indent="-180000" algn="l" defTabSz="914400" rtl="0" eaLnBrk="1" latinLnBrk="0" hangingPunct="1">
        <a:spcBef>
          <a:spcPts val="300"/>
        </a:spcBef>
        <a:buClr>
          <a:schemeClr val="accent6"/>
        </a:buClr>
        <a:buSzPct val="85000"/>
        <a:buFont typeface="Wingdings" pitchFamily="2" charset="2"/>
        <a:buChar char=""/>
        <a:defRPr sz="1400" kern="1200">
          <a:solidFill>
            <a:schemeClr val="accent6"/>
          </a:solidFill>
          <a:latin typeface="+mn-lt"/>
          <a:ea typeface="+mn-ea"/>
          <a:cs typeface="+mn-cs"/>
        </a:defRPr>
      </a:lvl2pPr>
      <a:lvl3pPr marL="180975" indent="-180975" algn="l" defTabSz="914400" rtl="0" eaLnBrk="1" latinLnBrk="0" hangingPunct="1">
        <a:spcBef>
          <a:spcPts val="300"/>
        </a:spcBef>
        <a:buClr>
          <a:srgbClr val="F8B334"/>
        </a:buClr>
        <a:buSzPct val="85000"/>
        <a:buFont typeface="Wingdings" pitchFamily="2" charset="2"/>
        <a:buChar char=""/>
        <a:defRPr sz="1200" kern="1200">
          <a:solidFill>
            <a:schemeClr val="accent6"/>
          </a:solidFill>
          <a:latin typeface="+mn-lt"/>
          <a:ea typeface="+mn-ea"/>
          <a:cs typeface="+mn-cs"/>
        </a:defRPr>
      </a:lvl3pPr>
      <a:lvl4pPr marL="180000" indent="-180000" algn="l" defTabSz="914400" rtl="0" eaLnBrk="1" latinLnBrk="0" hangingPunct="1">
        <a:spcBef>
          <a:spcPts val="300"/>
        </a:spcBef>
        <a:buClr>
          <a:schemeClr val="accent6"/>
        </a:buClr>
        <a:buSzPct val="85000"/>
        <a:buFont typeface="Wingdings" pitchFamily="2" charset="2"/>
        <a:buChar char=""/>
        <a:defRPr sz="1200" kern="1200">
          <a:solidFill>
            <a:schemeClr val="accent6"/>
          </a:solidFill>
          <a:latin typeface="+mn-lt"/>
          <a:ea typeface="+mn-ea"/>
          <a:cs typeface="+mn-cs"/>
        </a:defRPr>
      </a:lvl4pPr>
      <a:lvl5pPr marL="360363" indent="-180975" algn="l" defTabSz="914400" rtl="0" eaLnBrk="1" latinLnBrk="0" hangingPunct="1">
        <a:spcBef>
          <a:spcPts val="0"/>
        </a:spcBef>
        <a:spcAft>
          <a:spcPts val="300"/>
        </a:spcAft>
        <a:buClr>
          <a:schemeClr val="accent6"/>
        </a:buClr>
        <a:buFont typeface="Arial" pitchFamily="34" charset="0"/>
        <a:buChar char="-"/>
        <a:defRPr sz="1200" i="1" kern="1200">
          <a:solidFill>
            <a:schemeClr val="accent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p:pic>
      <p:sp>
        <p:nvSpPr>
          <p:cNvPr id="9" name="Espace réservé du texte 8"/>
          <p:cNvSpPr>
            <a:spLocks noGrp="1"/>
          </p:cNvSpPr>
          <p:nvPr>
            <p:ph type="body" sz="quarter" idx="15"/>
          </p:nvPr>
        </p:nvSpPr>
        <p:spPr/>
        <p:txBody>
          <a:bodyPr/>
          <a:lstStyle/>
          <a:p>
            <a:endParaRPr lang="fr-FR" dirty="0"/>
          </a:p>
        </p:txBody>
      </p:sp>
      <p:sp>
        <p:nvSpPr>
          <p:cNvPr id="6" name="Espace réservé du texte 5"/>
          <p:cNvSpPr>
            <a:spLocks noGrp="1"/>
          </p:cNvSpPr>
          <p:nvPr>
            <p:ph type="body" sz="quarter" idx="13"/>
          </p:nvPr>
        </p:nvSpPr>
        <p:spPr>
          <a:xfrm>
            <a:off x="539552" y="836612"/>
            <a:ext cx="5256212" cy="3168451"/>
          </a:xfrm>
        </p:spPr>
        <p:txBody>
          <a:bodyPr/>
          <a:lstStyle/>
          <a:p>
            <a:r>
              <a:rPr lang="fr-FR" dirty="0" smtClean="0"/>
              <a:t>Agroécologie au Sahel :</a:t>
            </a:r>
          </a:p>
          <a:p>
            <a:r>
              <a:rPr lang="fr-FR" dirty="0" smtClean="0"/>
              <a:t>Le réseau des horticulteurs de Kayes (mali) </a:t>
            </a:r>
          </a:p>
          <a:p>
            <a:pPr lvl="1"/>
            <a:endParaRPr lang="fr-FR" dirty="0" smtClean="0"/>
          </a:p>
          <a:p>
            <a:pPr lvl="1"/>
            <a:endParaRPr lang="fr-F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rotWithShape="1">
          <a:blip r:embed="rId3" cstate="screen">
            <a:extLst>
              <a:ext uri="{28A0092B-C50C-407E-A947-70E740481C1C}">
                <a14:useLocalDpi xmlns="" xmlns:a14="http://schemas.microsoft.com/office/drawing/2010/main" val="0"/>
              </a:ext>
            </a:extLst>
          </a:blip>
          <a:srcRect/>
          <a:stretch/>
        </p:blipFill>
        <p:spPr>
          <a:xfrm>
            <a:off x="7524328" y="1412776"/>
            <a:ext cx="1379954" cy="1389755"/>
          </a:xfrm>
        </p:spPr>
      </p:pic>
      <p:sp>
        <p:nvSpPr>
          <p:cNvPr id="8" name="Espace réservé du texte 7"/>
          <p:cNvSpPr>
            <a:spLocks noGrp="1"/>
          </p:cNvSpPr>
          <p:nvPr>
            <p:ph type="body" sz="quarter" idx="15"/>
          </p:nvPr>
        </p:nvSpPr>
        <p:spPr bwMode="gray"/>
        <p:txBody>
          <a:bodyPr/>
          <a:lstStyle/>
          <a:p>
            <a:endParaRPr lang="fr-FR" dirty="0"/>
          </a:p>
        </p:txBody>
      </p:sp>
      <p:sp>
        <p:nvSpPr>
          <p:cNvPr id="6" name="Espace réservé du texte 5"/>
          <p:cNvSpPr>
            <a:spLocks noGrp="1"/>
          </p:cNvSpPr>
          <p:nvPr>
            <p:ph type="body" sz="quarter" idx="13"/>
          </p:nvPr>
        </p:nvSpPr>
        <p:spPr bwMode="gray">
          <a:xfrm>
            <a:off x="684213" y="404664"/>
            <a:ext cx="5256212" cy="5616723"/>
          </a:xfrm>
        </p:spPr>
        <p:txBody>
          <a:bodyPr/>
          <a:lstStyle/>
          <a:p>
            <a:r>
              <a:rPr lang="fr-FR" sz="3600" dirty="0" smtClean="0"/>
              <a:t>Plan</a:t>
            </a:r>
            <a:endParaRPr lang="fr-FR" sz="3600" dirty="0"/>
          </a:p>
          <a:p>
            <a:pPr lvl="1"/>
            <a:endParaRPr lang="fr-FR" dirty="0" smtClean="0">
              <a:solidFill>
                <a:schemeClr val="bg1"/>
              </a:solidFill>
            </a:endParaRPr>
          </a:p>
          <a:p>
            <a:pPr lvl="1"/>
            <a:endParaRPr lang="fr-FR" sz="2400" dirty="0" smtClean="0">
              <a:solidFill>
                <a:schemeClr val="bg1"/>
              </a:solidFill>
            </a:endParaRPr>
          </a:p>
          <a:p>
            <a:pPr lvl="1"/>
            <a:endParaRPr lang="fr-FR" sz="2400" dirty="0" smtClean="0">
              <a:solidFill>
                <a:schemeClr val="bg1"/>
              </a:solidFill>
            </a:endParaRPr>
          </a:p>
          <a:p>
            <a:pPr lvl="1"/>
            <a:endParaRPr lang="fr-FR" sz="2400" dirty="0" smtClean="0">
              <a:solidFill>
                <a:schemeClr val="bg1"/>
              </a:solidFill>
            </a:endParaRPr>
          </a:p>
          <a:p>
            <a:pPr lvl="1"/>
            <a:endParaRPr lang="fr-FR" sz="2400" dirty="0" smtClean="0">
              <a:solidFill>
                <a:schemeClr val="bg1"/>
              </a:solidFill>
            </a:endParaRPr>
          </a:p>
          <a:p>
            <a:pPr lvl="1"/>
            <a:r>
              <a:rPr lang="fr-FR" sz="2400" dirty="0" smtClean="0">
                <a:solidFill>
                  <a:schemeClr val="bg1"/>
                </a:solidFill>
              </a:rPr>
              <a:t>Le Sahel</a:t>
            </a:r>
          </a:p>
          <a:p>
            <a:pPr lvl="1"/>
            <a:endParaRPr lang="fr-FR" sz="2400" dirty="0" smtClean="0">
              <a:solidFill>
                <a:schemeClr val="bg1"/>
              </a:solidFill>
            </a:endParaRPr>
          </a:p>
          <a:p>
            <a:pPr lvl="1"/>
            <a:r>
              <a:rPr lang="fr-FR" sz="2400" dirty="0" smtClean="0">
                <a:solidFill>
                  <a:schemeClr val="bg1"/>
                </a:solidFill>
              </a:rPr>
              <a:t>L’</a:t>
            </a:r>
            <a:r>
              <a:rPr lang="fr-FR" sz="2400" dirty="0" err="1" smtClean="0">
                <a:solidFill>
                  <a:schemeClr val="bg1"/>
                </a:solidFill>
              </a:rPr>
              <a:t>agroécologie</a:t>
            </a:r>
            <a:endParaRPr lang="fr-FR" sz="2400" dirty="0" smtClean="0">
              <a:solidFill>
                <a:schemeClr val="bg1"/>
              </a:solidFill>
            </a:endParaRPr>
          </a:p>
          <a:p>
            <a:pPr lvl="1"/>
            <a:endParaRPr lang="fr-FR" sz="2400" dirty="0">
              <a:solidFill>
                <a:schemeClr val="bg1"/>
              </a:solidFill>
            </a:endParaRPr>
          </a:p>
          <a:p>
            <a:pPr lvl="1"/>
            <a:r>
              <a:rPr lang="fr-FR" sz="2400" dirty="0" smtClean="0">
                <a:solidFill>
                  <a:schemeClr val="bg1"/>
                </a:solidFill>
              </a:rPr>
              <a:t>Le projet PAIES</a:t>
            </a:r>
          </a:p>
          <a:p>
            <a:pPr lvl="1"/>
            <a:endParaRPr lang="fr-FR" sz="2400" dirty="0" smtClean="0">
              <a:solidFill>
                <a:schemeClr val="bg1"/>
              </a:solidFill>
            </a:endParaRPr>
          </a:p>
          <a:p>
            <a:pPr lvl="1"/>
            <a:r>
              <a:rPr lang="fr-FR" sz="2400" dirty="0" smtClean="0">
                <a:solidFill>
                  <a:schemeClr val="bg1"/>
                </a:solidFill>
              </a:rPr>
              <a:t>Le partenariat avec le RHK</a:t>
            </a:r>
          </a:p>
          <a:p>
            <a:pPr lvl="1"/>
            <a:endParaRPr lang="fr-FR" sz="2400" dirty="0" smtClean="0">
              <a:solidFill>
                <a:schemeClr val="bg1"/>
              </a:solidFill>
            </a:endParaRPr>
          </a:p>
          <a:p>
            <a:pPr lvl="1"/>
            <a:r>
              <a:rPr lang="fr-FR" sz="2400" dirty="0">
                <a:solidFill>
                  <a:schemeClr val="bg1"/>
                </a:solidFill>
              </a:rPr>
              <a:t>	</a:t>
            </a:r>
          </a:p>
        </p:txBody>
      </p:sp>
      <p:sp>
        <p:nvSpPr>
          <p:cNvPr id="7" name="Espace réservé du numéro de diapositive 6"/>
          <p:cNvSpPr>
            <a:spLocks noGrp="1"/>
          </p:cNvSpPr>
          <p:nvPr>
            <p:ph type="sldNum" sz="quarter" idx="16"/>
          </p:nvPr>
        </p:nvSpPr>
        <p:spPr/>
        <p:txBody>
          <a:bodyPr/>
          <a:lstStyle/>
          <a:p>
            <a:fld id="{3FCACE36-5995-4C8A-BE2E-B0D8B0933FAE}" type="slidenum">
              <a:rPr lang="fr-FR" smtClean="0">
                <a:solidFill>
                  <a:schemeClr val="bg1"/>
                </a:solidFill>
              </a:rPr>
              <a:pPr/>
              <a:t>2</a:t>
            </a:fld>
            <a:endParaRPr lang="fr-FR" dirty="0">
              <a:solidFill>
                <a:schemeClr val="bg1"/>
              </a:solidFill>
            </a:endParaRPr>
          </a:p>
        </p:txBody>
      </p:sp>
      <p:sp>
        <p:nvSpPr>
          <p:cNvPr id="9" name="Espace réservé du pied de page 8"/>
          <p:cNvSpPr>
            <a:spLocks noGrp="1"/>
          </p:cNvSpPr>
          <p:nvPr>
            <p:ph type="ftr" sz="quarter" idx="17"/>
          </p:nvPr>
        </p:nvSpPr>
        <p:spPr/>
        <p:txBody>
          <a:bodyPr/>
          <a:lstStyle/>
          <a:p>
            <a:r>
              <a:rPr lang="fr-FR" smtClean="0">
                <a:solidFill>
                  <a:schemeClr val="bg1"/>
                </a:solidFill>
              </a:rPr>
              <a:t>Agroécologie au Sahel   –   CCFD - Terre Solidaire</a:t>
            </a:r>
            <a:endParaRPr lang="fr-FR"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5"/>
          </p:nvPr>
        </p:nvSpPr>
        <p:spPr/>
        <p:txBody>
          <a:bodyPr/>
          <a:lstStyle/>
          <a:p>
            <a:endParaRPr lang="fr-FR"/>
          </a:p>
        </p:txBody>
      </p:sp>
      <p:sp>
        <p:nvSpPr>
          <p:cNvPr id="3" name="Espace réservé pour une image  2"/>
          <p:cNvSpPr>
            <a:spLocks noGrp="1"/>
          </p:cNvSpPr>
          <p:nvPr>
            <p:ph type="pic" sz="quarter" idx="14"/>
          </p:nvPr>
        </p:nvSpPr>
        <p:spPr/>
      </p:sp>
      <p:sp>
        <p:nvSpPr>
          <p:cNvPr id="4" name="Espace réservé du numéro de diapositive 3"/>
          <p:cNvSpPr>
            <a:spLocks noGrp="1"/>
          </p:cNvSpPr>
          <p:nvPr>
            <p:ph type="sldNum" sz="quarter" idx="16"/>
          </p:nvPr>
        </p:nvSpPr>
        <p:spPr/>
        <p:txBody>
          <a:bodyPr/>
          <a:lstStyle/>
          <a:p>
            <a:fld id="{3FCACE36-5995-4C8A-BE2E-B0D8B0933FAE}" type="slidenum">
              <a:rPr lang="fr-FR" smtClean="0"/>
              <a:pPr/>
              <a:t>3</a:t>
            </a:fld>
            <a:endParaRPr lang="fr-FR" dirty="0"/>
          </a:p>
        </p:txBody>
      </p:sp>
      <p:sp>
        <p:nvSpPr>
          <p:cNvPr id="5" name="Espace réservé du pied de page 4"/>
          <p:cNvSpPr>
            <a:spLocks noGrp="1"/>
          </p:cNvSpPr>
          <p:nvPr>
            <p:ph type="ftr" sz="quarter" idx="17"/>
          </p:nvPr>
        </p:nvSpPr>
        <p:spPr/>
        <p:txBody>
          <a:bodyPr/>
          <a:lstStyle/>
          <a:p>
            <a:r>
              <a:rPr lang="fr-FR" smtClean="0"/>
              <a:t>Agroécologie au Sahel   –   CCFD - Terre Solidaire</a:t>
            </a:r>
            <a:endParaRPr lang="fr-FR" dirty="0"/>
          </a:p>
        </p:txBody>
      </p:sp>
      <p:grpSp>
        <p:nvGrpSpPr>
          <p:cNvPr id="9" name="Espace réservé du contenu 8"/>
          <p:cNvGrpSpPr>
            <a:grpSpLocks noGrp="1"/>
          </p:cNvGrpSpPr>
          <p:nvPr>
            <p:ph idx="1"/>
          </p:nvPr>
        </p:nvGrpSpPr>
        <p:grpSpPr>
          <a:xfrm>
            <a:off x="0" y="-27384"/>
            <a:ext cx="9144000" cy="6336704"/>
            <a:chOff x="1524000" y="1404938"/>
            <a:chExt cx="6405711" cy="4048125"/>
          </a:xfrm>
        </p:grpSpPr>
        <p:pic>
          <p:nvPicPr>
            <p:cNvPr id="10" name="Picture 2"/>
            <p:cNvPicPr>
              <a:picLocks noChangeAspect="1" noChangeArrowheads="1"/>
            </p:cNvPicPr>
            <p:nvPr/>
          </p:nvPicPr>
          <p:blipFill>
            <a:blip r:embed="rId2" cstate="screen"/>
            <a:srcRect/>
            <a:stretch>
              <a:fillRect/>
            </a:stretch>
          </p:blipFill>
          <p:spPr bwMode="auto">
            <a:xfrm>
              <a:off x="1524000" y="1404938"/>
              <a:ext cx="6096000" cy="4048125"/>
            </a:xfrm>
            <a:prstGeom prst="rect">
              <a:avLst/>
            </a:prstGeom>
            <a:noFill/>
            <a:ln w="9525">
              <a:noFill/>
              <a:miter lim="800000"/>
              <a:headEnd/>
              <a:tailEnd/>
            </a:ln>
          </p:spPr>
        </p:pic>
        <p:pic>
          <p:nvPicPr>
            <p:cNvPr id="11" name="Picture 3"/>
            <p:cNvPicPr>
              <a:picLocks noChangeAspect="1" noChangeArrowheads="1"/>
            </p:cNvPicPr>
            <p:nvPr/>
          </p:nvPicPr>
          <p:blipFill>
            <a:blip r:embed="rId3" cstate="screen"/>
            <a:srcRect/>
            <a:stretch>
              <a:fillRect/>
            </a:stretch>
          </p:blipFill>
          <p:spPr bwMode="auto">
            <a:xfrm>
              <a:off x="7596336" y="1404938"/>
              <a:ext cx="333375" cy="4048125"/>
            </a:xfrm>
            <a:prstGeom prst="rect">
              <a:avLst/>
            </a:prstGeom>
            <a:noFill/>
            <a:ln w="9525">
              <a:noFill/>
              <a:miter lim="800000"/>
              <a:headEnd/>
              <a:tailEnd/>
            </a:ln>
          </p:spPr>
        </p:pic>
      </p:grpSp>
      <p:sp>
        <p:nvSpPr>
          <p:cNvPr id="12" name="Étoile à 5 branches 11"/>
          <p:cNvSpPr/>
          <p:nvPr/>
        </p:nvSpPr>
        <p:spPr>
          <a:xfrm>
            <a:off x="2189589" y="3356992"/>
            <a:ext cx="144016" cy="144016"/>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2261597" y="3414192"/>
            <a:ext cx="582211" cy="230832"/>
          </a:xfrm>
          <a:prstGeom prst="rect">
            <a:avLst/>
          </a:prstGeom>
          <a:noFill/>
        </p:spPr>
        <p:txBody>
          <a:bodyPr wrap="none" rtlCol="0">
            <a:spAutoFit/>
          </a:bodyPr>
          <a:lstStyle/>
          <a:p>
            <a:r>
              <a:rPr lang="fr-FR" sz="900" b="1" dirty="0" smtClean="0">
                <a:solidFill>
                  <a:srgbClr val="FF0000"/>
                </a:solidFill>
              </a:rPr>
              <a:t>KAYES</a:t>
            </a:r>
            <a:endParaRPr lang="fr-FR" sz="900" b="1"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467544" y="260648"/>
            <a:ext cx="6336704" cy="1081088"/>
          </a:xfrm>
        </p:spPr>
        <p:txBody>
          <a:bodyPr/>
          <a:lstStyle/>
          <a:p>
            <a:r>
              <a:rPr lang="fr-FR" b="1" dirty="0" smtClean="0"/>
              <a:t>Problématiques et </a:t>
            </a:r>
            <a:r>
              <a:rPr lang="fr-FR" b="1" dirty="0"/>
              <a:t>enjeux </a:t>
            </a:r>
            <a:r>
              <a:rPr lang="fr-FR" b="1" dirty="0" smtClean="0"/>
              <a:t>au Sahel</a:t>
            </a:r>
            <a:endParaRPr lang="fr-FR" b="1" dirty="0"/>
          </a:p>
        </p:txBody>
      </p:sp>
      <p:sp>
        <p:nvSpPr>
          <p:cNvPr id="7" name="Espace réservé du contenu 6"/>
          <p:cNvSpPr>
            <a:spLocks noGrp="1"/>
          </p:cNvSpPr>
          <p:nvPr>
            <p:ph idx="1"/>
          </p:nvPr>
        </p:nvSpPr>
        <p:spPr>
          <a:xfrm>
            <a:off x="323528" y="1556792"/>
            <a:ext cx="7416824" cy="5112568"/>
          </a:xfrm>
        </p:spPr>
        <p:txBody>
          <a:bodyPr/>
          <a:lstStyle/>
          <a:p>
            <a:pPr marL="358775" lvl="1" indent="-358775">
              <a:buClr>
                <a:srgbClr val="E7511E"/>
              </a:buClr>
            </a:pPr>
            <a:r>
              <a:rPr lang="fr-FR" sz="1600" dirty="0" smtClean="0"/>
              <a:t>Contexte de sécurité alimentaire et nutritionnelle au </a:t>
            </a:r>
            <a:r>
              <a:rPr lang="fr-FR" sz="1600" dirty="0"/>
              <a:t>S</a:t>
            </a:r>
            <a:r>
              <a:rPr lang="fr-FR" sz="1600" dirty="0" smtClean="0"/>
              <a:t>ahel</a:t>
            </a:r>
          </a:p>
          <a:p>
            <a:pPr marL="538163" lvl="2" indent="-269875"/>
            <a:r>
              <a:rPr lang="fr-FR" sz="1400" dirty="0" smtClean="0"/>
              <a:t>Zones structurellement déficitaires pour certains produits alimentaires</a:t>
            </a:r>
          </a:p>
          <a:p>
            <a:pPr marL="538163" lvl="2" indent="-269875"/>
            <a:r>
              <a:rPr lang="fr-FR" sz="1400" dirty="0" smtClean="0"/>
              <a:t>Faible accès aux engrais et produits phytosanitaires et peu de productions locales de semences</a:t>
            </a:r>
          </a:p>
          <a:p>
            <a:pPr marL="538163" lvl="2" indent="-269875"/>
            <a:r>
              <a:rPr lang="fr-FR" sz="1400" dirty="0" smtClean="0"/>
              <a:t>Malnutrition chronique dans la région de Kayes</a:t>
            </a:r>
          </a:p>
          <a:p>
            <a:pPr marL="538163" lvl="2" indent="-269875"/>
            <a:r>
              <a:rPr lang="fr-FR" sz="1400" dirty="0" smtClean="0"/>
              <a:t>Impact fort et conjoncturel des évènements climatiques (sécheresse, fortes pluies, …)</a:t>
            </a:r>
          </a:p>
          <a:p>
            <a:pPr lvl="2"/>
            <a:endParaRPr lang="fr-FR" sz="1400" dirty="0"/>
          </a:p>
          <a:p>
            <a:pPr marL="358775" lvl="1" indent="-358775">
              <a:buClr>
                <a:srgbClr val="E7511E"/>
              </a:buClr>
            </a:pPr>
            <a:r>
              <a:rPr lang="fr-FR" sz="1600" dirty="0" smtClean="0"/>
              <a:t>Contexte du changement climatique au Sahel</a:t>
            </a:r>
          </a:p>
          <a:p>
            <a:pPr marL="538163" lvl="2" indent="-269875"/>
            <a:r>
              <a:rPr lang="fr-FR" sz="1400" dirty="0" smtClean="0"/>
              <a:t>Réduction des périodes de pluies : temps réduits de cultures et des pâturages</a:t>
            </a:r>
          </a:p>
          <a:p>
            <a:pPr marL="538163" lvl="2" indent="-269875"/>
            <a:r>
              <a:rPr lang="fr-FR" sz="1400" dirty="0" smtClean="0"/>
              <a:t>Intensification des saisons des pluies  sur des périodes courtes =&gt; inondations et érosions des sols</a:t>
            </a:r>
          </a:p>
          <a:p>
            <a:pPr marL="538163" lvl="2" indent="-269875"/>
            <a:r>
              <a:rPr lang="fr-FR" sz="1400" dirty="0" smtClean="0"/>
              <a:t>Augmentation de 3 à 4 °C d’ici 2080 </a:t>
            </a:r>
          </a:p>
          <a:p>
            <a:pPr marL="538163" lvl="1" indent="-269875">
              <a:buFont typeface="Symbol"/>
              <a:buChar char="Þ"/>
            </a:pPr>
            <a:r>
              <a:rPr lang="fr-FR" sz="1600" b="1" dirty="0" smtClean="0"/>
              <a:t> </a:t>
            </a:r>
            <a:r>
              <a:rPr lang="fr-FR" b="1" dirty="0" smtClean="0"/>
              <a:t>effet</a:t>
            </a:r>
            <a:r>
              <a:rPr lang="fr-FR" dirty="0" smtClean="0"/>
              <a:t>: Paupérisation des ménages les plus vulnérables et délitement du tissu sociale et de pratiques de solidarités (en particulier entre agriculteur et éleveur)</a:t>
            </a:r>
          </a:p>
          <a:p>
            <a:pPr lvl="1">
              <a:buFont typeface="Symbol"/>
              <a:buChar char="Þ"/>
            </a:pPr>
            <a:endParaRPr lang="fr-FR" sz="1600" dirty="0"/>
          </a:p>
          <a:p>
            <a:pPr marL="358775" lvl="1" indent="-358775">
              <a:buClr>
                <a:srgbClr val="E7511E"/>
              </a:buClr>
            </a:pPr>
            <a:r>
              <a:rPr lang="fr-FR" sz="1600" dirty="0" smtClean="0"/>
              <a:t>Adaptation des pratiques agricoles en cours</a:t>
            </a:r>
          </a:p>
          <a:p>
            <a:pPr marL="538163" lvl="2" indent="-269875"/>
            <a:r>
              <a:rPr lang="fr-FR" sz="1400" dirty="0" smtClean="0"/>
              <a:t>Exemple des semences adaptées: passage 120 j. à 90j.</a:t>
            </a:r>
          </a:p>
          <a:p>
            <a:pPr lvl="2"/>
            <a:endParaRPr lang="fr-FR" sz="1400" dirty="0" smtClean="0"/>
          </a:p>
          <a:p>
            <a:pPr marL="358775" lvl="1" indent="-358775">
              <a:buClr>
                <a:srgbClr val="E7511E"/>
              </a:buClr>
            </a:pPr>
            <a:r>
              <a:rPr lang="fr-FR" sz="1600" dirty="0" smtClean="0"/>
              <a:t>Soutien à l’agriculture familiale = premières populations concernées</a:t>
            </a:r>
            <a:endParaRPr lang="fr-FR" sz="2100" dirty="0" smtClean="0"/>
          </a:p>
          <a:p>
            <a:pPr lvl="2"/>
            <a:endParaRPr lang="fr-FR" sz="1600" dirty="0"/>
          </a:p>
          <a:p>
            <a:pPr marL="0" lvl="1" indent="0">
              <a:buNone/>
            </a:pPr>
            <a:endParaRPr lang="fr-FR" sz="1200" dirty="0" smtClean="0"/>
          </a:p>
          <a:p>
            <a:pPr lvl="3">
              <a:buNone/>
            </a:pPr>
            <a:endParaRPr lang="fr-FR" sz="1100" dirty="0" smtClean="0"/>
          </a:p>
          <a:p>
            <a:pPr lvl="1"/>
            <a:endParaRPr lang="fr-FR" sz="1200" dirty="0" smtClean="0"/>
          </a:p>
          <a:p>
            <a:pPr lvl="1">
              <a:buNone/>
            </a:pPr>
            <a:endParaRPr lang="fr-FR" sz="1200" dirty="0" smtClean="0"/>
          </a:p>
          <a:p>
            <a:endParaRPr lang="fr-FR" sz="1800" dirty="0" smtClean="0"/>
          </a:p>
          <a:p>
            <a:endParaRPr lang="fr-FR" sz="1800" dirty="0"/>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4</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Tree>
    <p:extLst>
      <p:ext uri="{BB962C8B-B14F-4D97-AF65-F5344CB8AC3E}">
        <p14:creationId xmlns="" xmlns:p14="http://schemas.microsoft.com/office/powerpoint/2010/main" val="11352531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467544" y="404664"/>
            <a:ext cx="6659562" cy="576064"/>
          </a:xfrm>
        </p:spPr>
        <p:txBody>
          <a:bodyPr vert="horz" lIns="0" tIns="0" rIns="0" bIns="0" rtlCol="0" anchor="t" anchorCtr="0">
            <a:noAutofit/>
          </a:bodyPr>
          <a:lstStyle/>
          <a:p>
            <a:pPr lvl="1" algn="ctr" rtl="0">
              <a:lnSpc>
                <a:spcPct val="90000"/>
              </a:lnSpc>
              <a:spcBef>
                <a:spcPct val="0"/>
              </a:spcBef>
            </a:pPr>
            <a:r>
              <a:rPr lang="fr-FR" sz="3200" kern="1200" cap="all" dirty="0" smtClean="0">
                <a:solidFill>
                  <a:schemeClr val="accent3"/>
                </a:solidFill>
                <a:latin typeface="+mj-lt"/>
                <a:ea typeface="+mj-ea"/>
                <a:cs typeface="+mj-cs"/>
              </a:rPr>
              <a:t>Indice de Pluies au Sahel</a:t>
            </a: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endParaRPr lang="fr-FR" sz="3200" kern="1200" cap="all" dirty="0">
              <a:solidFill>
                <a:schemeClr val="accent3"/>
              </a:solidFill>
              <a:latin typeface="+mj-lt"/>
              <a:ea typeface="+mj-ea"/>
              <a:cs typeface="+mj-cs"/>
            </a:endParaRPr>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5</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pic>
        <p:nvPicPr>
          <p:cNvPr id="3076" name="Picture 4"/>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4314" y="908720"/>
            <a:ext cx="7808045" cy="52130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2227879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467544" y="188640"/>
            <a:ext cx="6659562" cy="792088"/>
          </a:xfrm>
        </p:spPr>
        <p:txBody>
          <a:bodyPr vert="horz" lIns="0" tIns="0" rIns="0" bIns="0" rtlCol="0" anchor="t" anchorCtr="0">
            <a:noAutofit/>
          </a:bodyPr>
          <a:lstStyle/>
          <a:p>
            <a:pPr lvl="1" algn="ctr" rtl="0">
              <a:lnSpc>
                <a:spcPct val="90000"/>
              </a:lnSpc>
              <a:spcBef>
                <a:spcPct val="0"/>
              </a:spcBef>
            </a:pPr>
            <a:r>
              <a:rPr lang="fr-FR" sz="3200" kern="1200" cap="all" dirty="0" smtClean="0">
                <a:solidFill>
                  <a:schemeClr val="accent3"/>
                </a:solidFill>
                <a:latin typeface="+mj-lt"/>
                <a:ea typeface="+mj-ea"/>
                <a:cs typeface="+mj-cs"/>
              </a:rPr>
              <a:t>Mauritanie </a:t>
            </a:r>
            <a:br>
              <a:rPr lang="fr-FR" sz="3200" kern="1200" cap="all" dirty="0" smtClean="0">
                <a:solidFill>
                  <a:schemeClr val="accent3"/>
                </a:solidFill>
                <a:latin typeface="+mj-lt"/>
                <a:ea typeface="+mj-ea"/>
                <a:cs typeface="+mj-cs"/>
              </a:rPr>
            </a:br>
            <a:r>
              <a:rPr lang="fr-FR" sz="2400" kern="1200" cap="all" dirty="0" smtClean="0">
                <a:solidFill>
                  <a:schemeClr val="accent3"/>
                </a:solidFill>
                <a:latin typeface="+mj-lt"/>
                <a:ea typeface="+mj-ea"/>
                <a:cs typeface="+mj-cs"/>
              </a:rPr>
              <a:t>tempête en juillet 2014</a:t>
            </a:r>
            <a:r>
              <a:rPr lang="fr-FR" sz="2400" kern="1200" cap="all" dirty="0">
                <a:solidFill>
                  <a:schemeClr val="accent3"/>
                </a:solidFill>
                <a:latin typeface="+mj-lt"/>
                <a:ea typeface="+mj-ea"/>
                <a:cs typeface="+mj-cs"/>
              </a:rPr>
              <a:t/>
            </a:r>
            <a:br>
              <a:rPr lang="fr-FR" sz="24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endParaRPr lang="fr-FR" sz="3200" kern="1200" cap="all" dirty="0">
              <a:solidFill>
                <a:schemeClr val="accent3"/>
              </a:solidFill>
              <a:latin typeface="+mj-lt"/>
              <a:ea typeface="+mj-ea"/>
              <a:cs typeface="+mj-cs"/>
            </a:endParaRPr>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6</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pic>
        <p:nvPicPr>
          <p:cNvPr id="3074" name="Picture 2"/>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395536" y="980728"/>
            <a:ext cx="7448550" cy="531777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8261710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488281" y="213294"/>
            <a:ext cx="6659562" cy="1224136"/>
          </a:xfrm>
        </p:spPr>
        <p:txBody>
          <a:bodyPr vert="horz" lIns="0" tIns="0" rIns="0" bIns="0" rtlCol="0" anchor="t" anchorCtr="0">
            <a:noAutofit/>
          </a:bodyPr>
          <a:lstStyle/>
          <a:p>
            <a:pPr lvl="1" algn="ctr" rtl="0">
              <a:lnSpc>
                <a:spcPct val="90000"/>
              </a:lnSpc>
              <a:spcBef>
                <a:spcPct val="0"/>
              </a:spcBef>
            </a:pPr>
            <a:r>
              <a:rPr lang="fr-FR" sz="3200" kern="1200" cap="all" dirty="0" smtClean="0">
                <a:solidFill>
                  <a:schemeClr val="accent3"/>
                </a:solidFill>
                <a:latin typeface="+mj-lt"/>
                <a:ea typeface="+mj-ea"/>
                <a:cs typeface="+mj-cs"/>
              </a:rPr>
              <a:t>Niger</a:t>
            </a:r>
            <a:br>
              <a:rPr lang="fr-FR" sz="3200" kern="1200" cap="all" dirty="0" smtClean="0">
                <a:solidFill>
                  <a:schemeClr val="accent3"/>
                </a:solidFill>
                <a:latin typeface="+mj-lt"/>
                <a:ea typeface="+mj-ea"/>
                <a:cs typeface="+mj-cs"/>
              </a:rPr>
            </a:br>
            <a:r>
              <a:rPr lang="fr-FR" sz="2400" kern="1200" cap="all" dirty="0" smtClean="0">
                <a:solidFill>
                  <a:schemeClr val="accent3"/>
                </a:solidFill>
                <a:latin typeface="+mj-lt"/>
                <a:ea typeface="+mj-ea"/>
                <a:cs typeface="+mj-cs"/>
              </a:rPr>
              <a:t>Culture de mil  desséchée</a:t>
            </a:r>
            <a:r>
              <a:rPr lang="fr-FR" sz="2400" kern="1200" cap="all" dirty="0">
                <a:solidFill>
                  <a:schemeClr val="accent3"/>
                </a:solidFill>
                <a:latin typeface="+mj-lt"/>
                <a:ea typeface="+mj-ea"/>
                <a:cs typeface="+mj-cs"/>
              </a:rPr>
              <a:t/>
            </a:r>
            <a:br>
              <a:rPr lang="fr-FR" sz="24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endParaRPr lang="fr-FR" sz="3200" kern="1200" cap="all" dirty="0">
              <a:solidFill>
                <a:schemeClr val="accent3"/>
              </a:solidFill>
              <a:latin typeface="+mj-lt"/>
              <a:ea typeface="+mj-ea"/>
              <a:cs typeface="+mj-cs"/>
            </a:endParaRPr>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7</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pic>
        <p:nvPicPr>
          <p:cNvPr id="2050" name="Picture 2"/>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79512" y="1019870"/>
            <a:ext cx="7848872" cy="539353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222787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497769" y="188640"/>
            <a:ext cx="6659562" cy="720080"/>
          </a:xfrm>
        </p:spPr>
        <p:txBody>
          <a:bodyPr vert="horz" lIns="0" tIns="0" rIns="0" bIns="0" rtlCol="0" anchor="t" anchorCtr="0">
            <a:noAutofit/>
          </a:bodyPr>
          <a:lstStyle/>
          <a:p>
            <a:pPr lvl="1" algn="ctr" rtl="0">
              <a:lnSpc>
                <a:spcPct val="90000"/>
              </a:lnSpc>
              <a:spcBef>
                <a:spcPct val="0"/>
              </a:spcBef>
            </a:pPr>
            <a:r>
              <a:rPr lang="fr-FR" sz="3200" kern="1200" cap="all" dirty="0" smtClean="0">
                <a:solidFill>
                  <a:srgbClr val="E7511E"/>
                </a:solidFill>
                <a:latin typeface="+mj-lt"/>
                <a:ea typeface="+mj-ea"/>
                <a:cs typeface="+mj-cs"/>
              </a:rPr>
              <a:t>Mauritanie</a:t>
            </a:r>
            <a:r>
              <a:rPr lang="fr-FR" sz="3200" kern="1200" cap="all" dirty="0" smtClean="0">
                <a:solidFill>
                  <a:schemeClr val="accent3"/>
                </a:solidFill>
                <a:latin typeface="+mj-lt"/>
                <a:ea typeface="+mj-ea"/>
                <a:cs typeface="+mj-cs"/>
              </a:rPr>
              <a:t> en juillet 2014</a:t>
            </a:r>
            <a:br>
              <a:rPr lang="fr-FR" sz="3200" kern="1200" cap="all" dirty="0" smtClean="0">
                <a:solidFill>
                  <a:schemeClr val="accent3"/>
                </a:solidFill>
                <a:latin typeface="+mj-lt"/>
                <a:ea typeface="+mj-ea"/>
                <a:cs typeface="+mj-cs"/>
              </a:rPr>
            </a:br>
            <a:r>
              <a:rPr lang="fr-FR" sz="2400" kern="1200" cap="all" dirty="0" smtClean="0">
                <a:solidFill>
                  <a:schemeClr val="accent3"/>
                </a:solidFill>
                <a:latin typeface="+mj-lt"/>
                <a:ea typeface="+mj-ea"/>
                <a:cs typeface="+mj-cs"/>
              </a:rPr>
              <a:t>Inondation </a:t>
            </a:r>
            <a:br>
              <a:rPr lang="fr-FR" sz="2400" kern="1200" cap="all" dirty="0" smtClean="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endParaRPr lang="fr-FR" sz="3200" kern="1200" cap="all" dirty="0">
              <a:solidFill>
                <a:schemeClr val="accent3"/>
              </a:solidFill>
              <a:latin typeface="+mj-lt"/>
              <a:ea typeface="+mj-ea"/>
              <a:cs typeface="+mj-cs"/>
            </a:endParaRPr>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8</a:t>
            </a:fld>
            <a:endParaRPr lang="fr-FR" dirty="0"/>
          </a:p>
        </p:txBody>
      </p:sp>
      <p:sp>
        <p:nvSpPr>
          <p:cNvPr id="13" name="Espace réservé du pied de page 12"/>
          <p:cNvSpPr>
            <a:spLocks noGrp="1"/>
          </p:cNvSpPr>
          <p:nvPr>
            <p:ph type="ftr" sz="quarter" idx="17"/>
          </p:nvPr>
        </p:nvSpPr>
        <p:spPr>
          <a:xfrm>
            <a:off x="601086" y="6484821"/>
            <a:ext cx="6084031" cy="313802"/>
          </a:xfrm>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pic>
        <p:nvPicPr>
          <p:cNvPr id="1026" name="Picture 2"/>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216197" y="960814"/>
            <a:ext cx="7596163" cy="534850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1041687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395536" y="332656"/>
            <a:ext cx="6875586" cy="648072"/>
          </a:xfrm>
        </p:spPr>
        <p:txBody>
          <a:bodyPr/>
          <a:lstStyle/>
          <a:p>
            <a:pPr lvl="0"/>
            <a:r>
              <a:rPr lang="fr-FR" b="1" dirty="0" smtClean="0"/>
              <a:t>l’agro-écologie</a:t>
            </a:r>
            <a:endParaRPr lang="fr-FR" b="1" dirty="0"/>
          </a:p>
        </p:txBody>
      </p:sp>
      <p:sp>
        <p:nvSpPr>
          <p:cNvPr id="7" name="Espace réservé du contenu 6"/>
          <p:cNvSpPr>
            <a:spLocks noGrp="1"/>
          </p:cNvSpPr>
          <p:nvPr>
            <p:ph idx="1"/>
          </p:nvPr>
        </p:nvSpPr>
        <p:spPr>
          <a:xfrm>
            <a:off x="683568" y="1484784"/>
            <a:ext cx="7560840" cy="4464496"/>
          </a:xfrm>
        </p:spPr>
        <p:txBody>
          <a:bodyPr/>
          <a:lstStyle/>
          <a:p>
            <a:pPr marL="360363" lvl="1" indent="-277813" algn="just">
              <a:buClr>
                <a:srgbClr val="E7511E"/>
              </a:buClr>
            </a:pPr>
            <a:r>
              <a:rPr lang="fr-FR" sz="2000" dirty="0" smtClean="0"/>
              <a:t>L’agriculture conventionnelle (dite industrielle) amène à utiliser de plus en plus d’engrais et de phytosanitaires. Elle conduit  à une dégradation de l’environnement et à une dépendance des agriculteurs vis-à-vis des fournisseurs d’intrants.</a:t>
            </a:r>
          </a:p>
          <a:p>
            <a:pPr marL="360363" lvl="1" indent="-277813" algn="just">
              <a:buClr>
                <a:srgbClr val="E7511E"/>
              </a:buClr>
            </a:pPr>
            <a:endParaRPr lang="fr-FR" sz="2000" dirty="0" smtClean="0"/>
          </a:p>
          <a:p>
            <a:pPr marL="360363" lvl="1" indent="-277813" algn="just">
              <a:buClr>
                <a:srgbClr val="E7511E"/>
              </a:buClr>
            </a:pPr>
            <a:r>
              <a:rPr lang="fr-FR" sz="2000" dirty="0" smtClean="0"/>
              <a:t>Economiquement, les agriculteurs n’y arrivent plus, alors que la recherche de productivité se fait au détriment de l’emploi.</a:t>
            </a:r>
          </a:p>
          <a:p>
            <a:pPr marL="360363" lvl="1" indent="-277813" algn="just"/>
            <a:endParaRPr lang="fr-FR" sz="2000" dirty="0" smtClean="0"/>
          </a:p>
          <a:p>
            <a:pPr marL="360363" lvl="1" indent="-277813" algn="just">
              <a:buClr>
                <a:srgbClr val="E7511E"/>
              </a:buClr>
            </a:pPr>
            <a:r>
              <a:rPr lang="fr-FR" sz="2000" dirty="0" smtClean="0"/>
              <a:t>Un retour à un mode de production plus respectueux de la nature, tenant compte des équilibres écologique et préservant durablement la fertilité des sols est recherché avec l’utilisation des techniques de l’</a:t>
            </a:r>
            <a:r>
              <a:rPr lang="fr-FR" sz="2000" dirty="0" err="1" smtClean="0"/>
              <a:t>agrécologie</a:t>
            </a:r>
            <a:r>
              <a:rPr lang="fr-FR" sz="2000" dirty="0" smtClean="0"/>
              <a:t>.</a:t>
            </a:r>
          </a:p>
        </p:txBody>
      </p:sp>
      <p:sp>
        <p:nvSpPr>
          <p:cNvPr id="12" name="Espace réservé du numéro de diapositive 11"/>
          <p:cNvSpPr>
            <a:spLocks noGrp="1"/>
          </p:cNvSpPr>
          <p:nvPr>
            <p:ph type="sldNum" sz="quarter" idx="16"/>
          </p:nvPr>
        </p:nvSpPr>
        <p:spPr>
          <a:xfrm>
            <a:off x="-5957" y="6502634"/>
            <a:ext cx="684213" cy="313802"/>
          </a:xfrm>
        </p:spPr>
        <p:txBody>
          <a:bodyPr/>
          <a:lstStyle/>
          <a:p>
            <a:fld id="{3FCACE36-5995-4C8A-BE2E-B0D8B0933FAE}" type="slidenum">
              <a:rPr lang="fr-FR" smtClean="0"/>
              <a:pPr/>
              <a:t>9</a:t>
            </a:fld>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
        <p:nvSpPr>
          <p:cNvPr id="9" name="Espace réservé du pied de page 12"/>
          <p:cNvSpPr>
            <a:spLocks noGrp="1"/>
          </p:cNvSpPr>
          <p:nvPr>
            <p:ph type="ftr" sz="quarter" idx="17"/>
          </p:nvPr>
        </p:nvSpPr>
        <p:spPr>
          <a:xfrm>
            <a:off x="683568" y="6453336"/>
            <a:ext cx="6084031" cy="313802"/>
          </a:xfrm>
        </p:spPr>
        <p:txBody>
          <a:bodyPr/>
          <a:lstStyle/>
          <a:p>
            <a:r>
              <a:rPr lang="fr-FR" smtClean="0"/>
              <a:t>Agroécologie au Sahel   –   CCFD - Terre Solidaire</a:t>
            </a:r>
            <a:endParaRPr lang="fr-FR" dirty="0"/>
          </a:p>
        </p:txBody>
      </p:sp>
    </p:spTree>
    <p:extLst>
      <p:ext uri="{BB962C8B-B14F-4D97-AF65-F5344CB8AC3E}">
        <p14:creationId xmlns="" xmlns:p14="http://schemas.microsoft.com/office/powerpoint/2010/main" val="9698745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395536" y="332656"/>
            <a:ext cx="6875586" cy="648072"/>
          </a:xfrm>
        </p:spPr>
        <p:txBody>
          <a:bodyPr/>
          <a:lstStyle/>
          <a:p>
            <a:pPr lvl="0"/>
            <a:r>
              <a:rPr lang="fr-FR" b="1" dirty="0" smtClean="0"/>
              <a:t>l’</a:t>
            </a:r>
            <a:r>
              <a:rPr lang="fr-FR" b="1" dirty="0" err="1" smtClean="0"/>
              <a:t>agroécologie</a:t>
            </a:r>
            <a:endParaRPr lang="fr-FR" b="1" dirty="0"/>
          </a:p>
        </p:txBody>
      </p:sp>
      <p:sp>
        <p:nvSpPr>
          <p:cNvPr id="7" name="Espace réservé du contenu 6"/>
          <p:cNvSpPr>
            <a:spLocks noGrp="1"/>
          </p:cNvSpPr>
          <p:nvPr>
            <p:ph idx="1"/>
          </p:nvPr>
        </p:nvSpPr>
        <p:spPr>
          <a:xfrm>
            <a:off x="395536" y="908721"/>
            <a:ext cx="7776864" cy="5112567"/>
          </a:xfrm>
        </p:spPr>
        <p:txBody>
          <a:bodyPr/>
          <a:lstStyle/>
          <a:p>
            <a:pPr marL="0" lvl="1" indent="0">
              <a:spcBef>
                <a:spcPts val="600"/>
              </a:spcBef>
              <a:spcAft>
                <a:spcPts val="2400"/>
              </a:spcAft>
              <a:buNone/>
            </a:pPr>
            <a:r>
              <a:rPr lang="fr-FR" sz="2400" b="1" dirty="0" smtClean="0">
                <a:solidFill>
                  <a:schemeClr val="accent3">
                    <a:lumMod val="75000"/>
                  </a:schemeClr>
                </a:solidFill>
              </a:rPr>
              <a:t>3 dimensions de l’</a:t>
            </a:r>
            <a:r>
              <a:rPr lang="fr-FR" sz="2400" b="1" dirty="0" err="1" smtClean="0">
                <a:solidFill>
                  <a:schemeClr val="accent3">
                    <a:lumMod val="75000"/>
                  </a:schemeClr>
                </a:solidFill>
              </a:rPr>
              <a:t>agroécologie</a:t>
            </a:r>
            <a:endParaRPr lang="fr-FR" sz="2400" b="1" dirty="0" smtClean="0">
              <a:solidFill>
                <a:schemeClr val="accent3">
                  <a:lumMod val="75000"/>
                </a:schemeClr>
              </a:solidFill>
            </a:endParaRPr>
          </a:p>
          <a:p>
            <a:pPr marL="360363" lvl="1" indent="-277813" algn="just">
              <a:buClr>
                <a:srgbClr val="E7511E"/>
              </a:buClr>
            </a:pPr>
            <a:r>
              <a:rPr lang="fr-FR" sz="1800" dirty="0" smtClean="0"/>
              <a:t>Discipline scientifique </a:t>
            </a:r>
          </a:p>
          <a:p>
            <a:pPr marL="536575" lvl="2" indent="-277813" algn="just"/>
            <a:r>
              <a:rPr lang="fr-FR" sz="1600" dirty="0" smtClean="0"/>
              <a:t>Science alliant agronomie et écologie développée dans les années 80/90</a:t>
            </a:r>
          </a:p>
          <a:p>
            <a:pPr marL="536575" lvl="2" indent="-277813" algn="just"/>
            <a:r>
              <a:rPr lang="fr-FR" sz="1600" dirty="0" smtClean="0"/>
              <a:t>Basé sur une compréhension globale de la plante et de son écosystème</a:t>
            </a:r>
          </a:p>
          <a:p>
            <a:pPr marL="360363" lvl="1" indent="-277813" algn="just"/>
            <a:endParaRPr lang="fr-FR" sz="1800" dirty="0" smtClean="0"/>
          </a:p>
          <a:p>
            <a:pPr marL="360363" lvl="1" indent="-277813" algn="just">
              <a:buClr>
                <a:srgbClr val="E7511E"/>
              </a:buClr>
            </a:pPr>
            <a:r>
              <a:rPr lang="fr-FR" sz="1800" dirty="0" smtClean="0"/>
              <a:t>Pratiques agricoles</a:t>
            </a:r>
          </a:p>
          <a:p>
            <a:pPr marL="536575" lvl="2" indent="-277813" algn="just"/>
            <a:r>
              <a:rPr lang="fr-FR" sz="1600" dirty="0" smtClean="0"/>
              <a:t>Adaptation des pratiques au contexte agroécologique : gestion de la fertilité des sols, de l’eau, et de la lutte contre les ennemis et aménagements</a:t>
            </a:r>
          </a:p>
          <a:p>
            <a:pPr marL="536575" lvl="2" indent="-277813" algn="just"/>
            <a:r>
              <a:rPr lang="fr-FR" sz="1600" dirty="0" smtClean="0"/>
              <a:t>Valorisation des savoirs faires traditionnels et locaux – échange de pairs à pairs -  Semences paysannes/ natives et défense de la biodiversité</a:t>
            </a:r>
          </a:p>
          <a:p>
            <a:pPr marL="360363" lvl="2" indent="-277813" algn="just"/>
            <a:endParaRPr lang="fr-FR" sz="1600" dirty="0" smtClean="0"/>
          </a:p>
          <a:p>
            <a:pPr marL="360363" lvl="1" indent="-277813" algn="just">
              <a:buClr>
                <a:srgbClr val="E7511E"/>
              </a:buClr>
            </a:pPr>
            <a:r>
              <a:rPr lang="fr-FR" sz="2000" dirty="0" smtClean="0"/>
              <a:t>Un mouvement social, l’</a:t>
            </a:r>
            <a:r>
              <a:rPr lang="fr-FR" sz="2000" dirty="0" err="1" smtClean="0"/>
              <a:t>agroécologie</a:t>
            </a:r>
            <a:r>
              <a:rPr lang="fr-FR" sz="2000" dirty="0" smtClean="0"/>
              <a:t> paysanne</a:t>
            </a:r>
            <a:endParaRPr lang="fr-FR" sz="1800" dirty="0" smtClean="0"/>
          </a:p>
          <a:p>
            <a:pPr marL="536575" lvl="2" indent="-277813" algn="just"/>
            <a:r>
              <a:rPr lang="fr-FR" sz="1600" dirty="0" smtClean="0"/>
              <a:t>Extension de l’</a:t>
            </a:r>
            <a:r>
              <a:rPr lang="fr-FR" sz="1600" dirty="0" err="1" smtClean="0"/>
              <a:t>agroécologie</a:t>
            </a:r>
            <a:r>
              <a:rPr lang="fr-FR" sz="1600" dirty="0" smtClean="0"/>
              <a:t>: pêche, élevage, transformation, consommateurs,…</a:t>
            </a:r>
          </a:p>
          <a:p>
            <a:pPr marL="536575" lvl="2" indent="-277813" algn="just"/>
            <a:r>
              <a:rPr lang="fr-FR" sz="1600" dirty="0" smtClean="0"/>
              <a:t>Intégration d’enjeux sociaux, culturels et économiques et de défense des droits</a:t>
            </a:r>
          </a:p>
          <a:p>
            <a:pPr marL="536575" lvl="2" indent="-277813" algn="just"/>
            <a:r>
              <a:rPr lang="fr-FR" sz="1600" dirty="0" smtClean="0"/>
              <a:t>Mais risques de récupération par les états ou les entreprises (ministère de l’agriculture, McDonald, …)</a:t>
            </a:r>
          </a:p>
          <a:p>
            <a:pPr marL="360363" lvl="2" indent="-277813" algn="just"/>
            <a:endParaRPr lang="fr-FR" sz="1600" dirty="0" smtClean="0"/>
          </a:p>
        </p:txBody>
      </p:sp>
      <p:sp>
        <p:nvSpPr>
          <p:cNvPr id="12" name="Espace réservé du numéro de diapositive 11"/>
          <p:cNvSpPr>
            <a:spLocks noGrp="1"/>
          </p:cNvSpPr>
          <p:nvPr>
            <p:ph type="sldNum" sz="quarter" idx="16"/>
          </p:nvPr>
        </p:nvSpPr>
        <p:spPr>
          <a:xfrm>
            <a:off x="-5957" y="6502634"/>
            <a:ext cx="684213" cy="313802"/>
          </a:xfrm>
        </p:spPr>
        <p:txBody>
          <a:bodyPr/>
          <a:lstStyle/>
          <a:p>
            <a:fld id="{3FCACE36-5995-4C8A-BE2E-B0D8B0933FAE}" type="slidenum">
              <a:rPr lang="fr-FR" smtClean="0"/>
              <a:pPr/>
              <a:t>10</a:t>
            </a:fld>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
        <p:nvSpPr>
          <p:cNvPr id="9" name="Espace réservé du pied de page 12"/>
          <p:cNvSpPr>
            <a:spLocks noGrp="1"/>
          </p:cNvSpPr>
          <p:nvPr>
            <p:ph type="ftr" sz="quarter" idx="17"/>
          </p:nvPr>
        </p:nvSpPr>
        <p:spPr>
          <a:xfrm>
            <a:off x="683568" y="6453336"/>
            <a:ext cx="6084031" cy="313802"/>
          </a:xfrm>
        </p:spPr>
        <p:txBody>
          <a:bodyPr/>
          <a:lstStyle/>
          <a:p>
            <a:r>
              <a:rPr lang="fr-FR" smtClean="0"/>
              <a:t>Agroécologie au Sahel   –   CCFD - Terre Solidaire</a:t>
            </a:r>
            <a:endParaRPr lang="fr-FR" dirty="0"/>
          </a:p>
        </p:txBody>
      </p:sp>
    </p:spTree>
    <p:extLst>
      <p:ext uri="{BB962C8B-B14F-4D97-AF65-F5344CB8AC3E}">
        <p14:creationId xmlns="" xmlns:p14="http://schemas.microsoft.com/office/powerpoint/2010/main" val="9698745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683568" y="260648"/>
            <a:ext cx="6659562" cy="1152128"/>
          </a:xfrm>
        </p:spPr>
        <p:txBody>
          <a:bodyPr vert="horz" lIns="0" tIns="0" rIns="0" bIns="0" rtlCol="0" anchor="t" anchorCtr="0">
            <a:noAutofit/>
          </a:bodyPr>
          <a:lstStyle/>
          <a:p>
            <a:pPr lvl="1" algn="ctr" rtl="0">
              <a:lnSpc>
                <a:spcPct val="90000"/>
              </a:lnSpc>
              <a:spcBef>
                <a:spcPct val="0"/>
              </a:spcBef>
            </a:pPr>
            <a:r>
              <a:rPr lang="fr-FR" sz="3200" kern="1200" cap="all" dirty="0" smtClean="0">
                <a:solidFill>
                  <a:schemeClr val="accent3"/>
                </a:solidFill>
                <a:latin typeface="+mj-lt"/>
                <a:ea typeface="+mj-ea"/>
                <a:cs typeface="+mj-cs"/>
              </a:rPr>
              <a:t>Niger</a:t>
            </a:r>
            <a:br>
              <a:rPr lang="fr-FR" sz="3200" kern="1200" cap="all" dirty="0" smtClean="0">
                <a:solidFill>
                  <a:schemeClr val="accent3"/>
                </a:solidFill>
                <a:latin typeface="+mj-lt"/>
                <a:ea typeface="+mj-ea"/>
                <a:cs typeface="+mj-cs"/>
              </a:rPr>
            </a:br>
            <a:r>
              <a:rPr lang="fr-FR" sz="2400" kern="1200" cap="all" dirty="0" smtClean="0">
                <a:solidFill>
                  <a:schemeClr val="accent3"/>
                </a:solidFill>
                <a:latin typeface="+mj-lt"/>
                <a:ea typeface="+mj-ea"/>
                <a:cs typeface="+mj-cs"/>
              </a:rPr>
              <a:t>exemple de demi lune</a:t>
            </a:r>
            <a:br>
              <a:rPr lang="fr-FR" sz="2400" kern="1200" cap="all" dirty="0" smtClean="0">
                <a:solidFill>
                  <a:schemeClr val="accent3"/>
                </a:solidFill>
                <a:latin typeface="+mj-lt"/>
                <a:ea typeface="+mj-ea"/>
                <a:cs typeface="+mj-cs"/>
              </a:rPr>
            </a:br>
            <a:r>
              <a:rPr lang="fr-FR" i="1" kern="1200" cap="all" dirty="0" smtClean="0">
                <a:solidFill>
                  <a:schemeClr val="accent3"/>
                </a:solidFill>
                <a:latin typeface="+mj-lt"/>
                <a:ea typeface="+mj-ea"/>
                <a:cs typeface="+mj-cs"/>
              </a:rPr>
              <a:t>MISE EN PLACE POUR  RALENTIR LA DESERTIFICATION</a:t>
            </a:r>
            <a:r>
              <a:rPr lang="fr-FR" i="1" kern="1200" cap="all" dirty="0">
                <a:solidFill>
                  <a:schemeClr val="accent3"/>
                </a:solidFill>
                <a:latin typeface="+mj-lt"/>
                <a:ea typeface="+mj-ea"/>
                <a:cs typeface="+mj-cs"/>
              </a:rPr>
              <a:t/>
            </a:r>
            <a:br>
              <a:rPr lang="fr-FR" i="1"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endParaRPr lang="fr-FR" sz="3200" kern="1200" cap="all" dirty="0">
              <a:solidFill>
                <a:schemeClr val="accent3"/>
              </a:solidFill>
              <a:latin typeface="+mj-lt"/>
              <a:ea typeface="+mj-ea"/>
              <a:cs typeface="+mj-cs"/>
            </a:endParaRPr>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11</a:t>
            </a:fld>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pic>
        <p:nvPicPr>
          <p:cNvPr id="4" name="Espace réservé du contenu 3"/>
          <p:cNvPicPr>
            <a:picLocks noGrp="1" noChangeAspect="1"/>
          </p:cNvPicPr>
          <p:nvPr>
            <p:ph idx="1"/>
          </p:nvPr>
        </p:nvPicPr>
        <p:blipFill>
          <a:blip r:embed="rId4" cstate="screen">
            <a:extLst>
              <a:ext uri="{28A0092B-C50C-407E-A947-70E740481C1C}">
                <a14:useLocalDpi xmlns="" xmlns:a14="http://schemas.microsoft.com/office/drawing/2010/main" val="0"/>
              </a:ext>
            </a:extLst>
          </a:blip>
          <a:stretch>
            <a:fillRect/>
          </a:stretch>
        </p:blipFill>
        <p:spPr>
          <a:xfrm>
            <a:off x="251519" y="1340768"/>
            <a:ext cx="7436043" cy="4968552"/>
          </a:xfrm>
        </p:spPr>
      </p:pic>
      <p:sp>
        <p:nvSpPr>
          <p:cNvPr id="9" name="Espace réservé du pied de page 12"/>
          <p:cNvSpPr>
            <a:spLocks noGrp="1"/>
          </p:cNvSpPr>
          <p:nvPr>
            <p:ph type="ftr" sz="quarter" idx="17"/>
          </p:nvPr>
        </p:nvSpPr>
        <p:spPr>
          <a:xfrm>
            <a:off x="683568" y="6453336"/>
            <a:ext cx="6084031" cy="313802"/>
          </a:xfrm>
        </p:spPr>
        <p:txBody>
          <a:bodyPr/>
          <a:lstStyle/>
          <a:p>
            <a:r>
              <a:rPr lang="fr-FR" smtClean="0"/>
              <a:t>Agroécologie au Sahel   –   CCFD - Terre Solidaire</a:t>
            </a:r>
            <a:endParaRPr lang="fr-FR" dirty="0"/>
          </a:p>
        </p:txBody>
      </p:sp>
    </p:spTree>
    <p:extLst>
      <p:ext uri="{BB962C8B-B14F-4D97-AF65-F5344CB8AC3E}">
        <p14:creationId xmlns="" xmlns:p14="http://schemas.microsoft.com/office/powerpoint/2010/main" val="1458342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611560" y="188640"/>
            <a:ext cx="6659562" cy="1152128"/>
          </a:xfrm>
        </p:spPr>
        <p:txBody>
          <a:bodyPr vert="horz" lIns="0" tIns="0" rIns="0" bIns="0" rtlCol="0" anchor="t" anchorCtr="0">
            <a:noAutofit/>
          </a:bodyPr>
          <a:lstStyle/>
          <a:p>
            <a:pPr lvl="1" algn="ctr" rtl="0">
              <a:lnSpc>
                <a:spcPct val="90000"/>
              </a:lnSpc>
              <a:spcBef>
                <a:spcPct val="0"/>
              </a:spcBef>
            </a:pPr>
            <a:r>
              <a:rPr lang="fr-FR" sz="3200" kern="1200" cap="all" dirty="0" smtClean="0">
                <a:solidFill>
                  <a:schemeClr val="accent3"/>
                </a:solidFill>
                <a:latin typeface="+mj-lt"/>
                <a:ea typeface="+mj-ea"/>
                <a:cs typeface="+mj-cs"/>
              </a:rPr>
              <a:t>Casamance - 2015</a:t>
            </a:r>
            <a:br>
              <a:rPr lang="fr-FR" sz="3200" kern="1200" cap="all" dirty="0" smtClean="0">
                <a:solidFill>
                  <a:schemeClr val="accent3"/>
                </a:solidFill>
                <a:latin typeface="+mj-lt"/>
                <a:ea typeface="+mj-ea"/>
                <a:cs typeface="+mj-cs"/>
              </a:rPr>
            </a:br>
            <a:r>
              <a:rPr lang="fr-FR" sz="2400" kern="1200" cap="all" dirty="0" smtClean="0">
                <a:solidFill>
                  <a:schemeClr val="accent3"/>
                </a:solidFill>
                <a:latin typeface="+mj-lt"/>
                <a:ea typeface="+mj-ea"/>
                <a:cs typeface="+mj-cs"/>
              </a:rPr>
              <a:t>Ferme école agroécologique</a:t>
            </a:r>
            <a:r>
              <a:rPr lang="fr-FR" sz="2000" kern="1200" cap="all" dirty="0">
                <a:solidFill>
                  <a:schemeClr val="accent3"/>
                </a:solidFill>
                <a:latin typeface="+mj-lt"/>
                <a:ea typeface="+mj-ea"/>
                <a:cs typeface="+mj-cs"/>
              </a:rPr>
              <a:t/>
            </a:r>
            <a:br>
              <a:rPr lang="fr-FR" sz="2000" kern="1200" cap="all" dirty="0">
                <a:solidFill>
                  <a:schemeClr val="accent3"/>
                </a:solidFill>
                <a:latin typeface="+mj-lt"/>
                <a:ea typeface="+mj-ea"/>
                <a:cs typeface="+mj-cs"/>
              </a:rPr>
            </a:br>
            <a:r>
              <a:rPr lang="fr-FR" sz="2000" kern="1200" cap="all" dirty="0">
                <a:solidFill>
                  <a:schemeClr val="accent3"/>
                </a:solidFill>
                <a:latin typeface="+mj-lt"/>
                <a:ea typeface="+mj-ea"/>
                <a:cs typeface="+mj-cs"/>
              </a:rPr>
              <a:t/>
            </a:r>
            <a:br>
              <a:rPr lang="fr-FR" sz="20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endParaRPr lang="fr-FR" sz="3200" kern="1200" cap="all" dirty="0">
              <a:solidFill>
                <a:schemeClr val="accent3"/>
              </a:solidFill>
              <a:latin typeface="+mj-lt"/>
              <a:ea typeface="+mj-ea"/>
              <a:cs typeface="+mj-cs"/>
            </a:endParaRPr>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12</a:t>
            </a:fld>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pic>
        <p:nvPicPr>
          <p:cNvPr id="10" name="Espace réservé du contenu 9"/>
          <p:cNvPicPr>
            <a:picLocks noGrp="1" noChangeAspect="1"/>
          </p:cNvPicPr>
          <p:nvPr>
            <p:ph idx="1"/>
          </p:nvPr>
        </p:nvPicPr>
        <p:blipFill>
          <a:blip r:embed="rId4" cstate="screen">
            <a:extLst>
              <a:ext uri="{28A0092B-C50C-407E-A947-70E740481C1C}">
                <a14:useLocalDpi xmlns="" xmlns:a14="http://schemas.microsoft.com/office/drawing/2010/main" val="0"/>
              </a:ext>
            </a:extLst>
          </a:blip>
          <a:stretch>
            <a:fillRect/>
          </a:stretch>
        </p:blipFill>
        <p:spPr>
          <a:xfrm>
            <a:off x="395536" y="962726"/>
            <a:ext cx="7128792" cy="5346594"/>
          </a:xfrm>
        </p:spPr>
      </p:pic>
      <p:sp>
        <p:nvSpPr>
          <p:cNvPr id="9" name="Espace réservé du pied de page 12"/>
          <p:cNvSpPr>
            <a:spLocks noGrp="1"/>
          </p:cNvSpPr>
          <p:nvPr>
            <p:ph type="ftr" sz="quarter" idx="17"/>
          </p:nvPr>
        </p:nvSpPr>
        <p:spPr>
          <a:xfrm>
            <a:off x="683568" y="6544198"/>
            <a:ext cx="6084031" cy="313802"/>
          </a:xfrm>
        </p:spPr>
        <p:txBody>
          <a:bodyPr/>
          <a:lstStyle/>
          <a:p>
            <a:r>
              <a:rPr lang="fr-FR" smtClean="0"/>
              <a:t>Agroécologie au Sahel   –   CCFD - Terre Solidaire</a:t>
            </a:r>
            <a:endParaRPr lang="fr-FR" dirty="0"/>
          </a:p>
        </p:txBody>
      </p:sp>
    </p:spTree>
    <p:extLst>
      <p:ext uri="{BB962C8B-B14F-4D97-AF65-F5344CB8AC3E}">
        <p14:creationId xmlns="" xmlns:p14="http://schemas.microsoft.com/office/powerpoint/2010/main" val="26643794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467544" y="260648"/>
            <a:ext cx="6659562" cy="1152128"/>
          </a:xfrm>
        </p:spPr>
        <p:txBody>
          <a:bodyPr vert="horz" lIns="0" tIns="0" rIns="0" bIns="0" rtlCol="0" anchor="t" anchorCtr="0">
            <a:noAutofit/>
          </a:bodyPr>
          <a:lstStyle/>
          <a:p>
            <a:pPr lvl="1" algn="ctr" rtl="0">
              <a:lnSpc>
                <a:spcPct val="90000"/>
              </a:lnSpc>
              <a:spcBef>
                <a:spcPct val="0"/>
              </a:spcBef>
            </a:pPr>
            <a:r>
              <a:rPr lang="fr-FR" sz="3200" kern="1200" cap="all" dirty="0" smtClean="0">
                <a:solidFill>
                  <a:schemeClr val="accent3"/>
                </a:solidFill>
                <a:latin typeface="+mj-lt"/>
                <a:ea typeface="+mj-ea"/>
                <a:cs typeface="+mj-cs"/>
              </a:rPr>
              <a:t>Casamance - 2015</a:t>
            </a:r>
            <a:br>
              <a:rPr lang="fr-FR" sz="3200" kern="1200" cap="all" dirty="0" smtClean="0">
                <a:solidFill>
                  <a:schemeClr val="accent3"/>
                </a:solidFill>
                <a:latin typeface="+mj-lt"/>
                <a:ea typeface="+mj-ea"/>
                <a:cs typeface="+mj-cs"/>
              </a:rPr>
            </a:br>
            <a:r>
              <a:rPr lang="fr-FR" sz="2400" kern="1200" cap="all" dirty="0" smtClean="0">
                <a:solidFill>
                  <a:schemeClr val="accent3"/>
                </a:solidFill>
                <a:latin typeface="+mj-lt"/>
                <a:ea typeface="+mj-ea"/>
                <a:cs typeface="+mj-cs"/>
              </a:rPr>
              <a:t>Cours sur la fabrication de compost</a:t>
            </a: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r>
              <a:rPr lang="fr-FR" sz="3200" kern="1200" cap="all" dirty="0">
                <a:solidFill>
                  <a:schemeClr val="accent3"/>
                </a:solidFill>
                <a:latin typeface="+mj-lt"/>
                <a:ea typeface="+mj-ea"/>
                <a:cs typeface="+mj-cs"/>
              </a:rPr>
              <a:t/>
            </a:r>
            <a:br>
              <a:rPr lang="fr-FR" sz="3200" kern="1200" cap="all" dirty="0">
                <a:solidFill>
                  <a:schemeClr val="accent3"/>
                </a:solidFill>
                <a:latin typeface="+mj-lt"/>
                <a:ea typeface="+mj-ea"/>
                <a:cs typeface="+mj-cs"/>
              </a:rPr>
            </a:br>
            <a:endParaRPr lang="fr-FR" sz="3200" kern="1200" cap="all" dirty="0">
              <a:solidFill>
                <a:schemeClr val="accent3"/>
              </a:solidFill>
              <a:latin typeface="+mj-lt"/>
              <a:ea typeface="+mj-ea"/>
              <a:cs typeface="+mj-cs"/>
            </a:endParaRPr>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13</a:t>
            </a:fld>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pic>
        <p:nvPicPr>
          <p:cNvPr id="4" name="Espace réservé du contenu 3"/>
          <p:cNvPicPr>
            <a:picLocks noGrp="1" noChangeAspect="1"/>
          </p:cNvPicPr>
          <p:nvPr>
            <p:ph idx="1"/>
          </p:nvPr>
        </p:nvPicPr>
        <p:blipFill>
          <a:blip r:embed="rId4" cstate="screen">
            <a:extLst>
              <a:ext uri="{28A0092B-C50C-407E-A947-70E740481C1C}">
                <a14:useLocalDpi xmlns="" xmlns:a14="http://schemas.microsoft.com/office/drawing/2010/main" val="0"/>
              </a:ext>
            </a:extLst>
          </a:blip>
          <a:stretch>
            <a:fillRect/>
          </a:stretch>
        </p:blipFill>
        <p:spPr>
          <a:xfrm>
            <a:off x="497706" y="1124744"/>
            <a:ext cx="7026622" cy="5269967"/>
          </a:xfrm>
        </p:spPr>
      </p:pic>
      <p:sp>
        <p:nvSpPr>
          <p:cNvPr id="9" name="Espace réservé du pied de page 12"/>
          <p:cNvSpPr>
            <a:spLocks noGrp="1"/>
          </p:cNvSpPr>
          <p:nvPr>
            <p:ph type="ftr" sz="quarter" idx="17"/>
          </p:nvPr>
        </p:nvSpPr>
        <p:spPr>
          <a:xfrm>
            <a:off x="611560" y="6525344"/>
            <a:ext cx="6084031" cy="313802"/>
          </a:xfrm>
        </p:spPr>
        <p:txBody>
          <a:bodyPr/>
          <a:lstStyle/>
          <a:p>
            <a:r>
              <a:rPr lang="fr-FR" smtClean="0"/>
              <a:t>Agroécologie au Sahel   –   CCFD - Terre Solidaire</a:t>
            </a:r>
            <a:endParaRPr lang="fr-FR" dirty="0"/>
          </a:p>
        </p:txBody>
      </p:sp>
    </p:spTree>
    <p:extLst>
      <p:ext uri="{BB962C8B-B14F-4D97-AF65-F5344CB8AC3E}">
        <p14:creationId xmlns="" xmlns:p14="http://schemas.microsoft.com/office/powerpoint/2010/main" val="2376789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611560" y="332656"/>
            <a:ext cx="6659562" cy="1081088"/>
          </a:xfrm>
        </p:spPr>
        <p:txBody>
          <a:bodyPr/>
          <a:lstStyle/>
          <a:p>
            <a:pPr lvl="0"/>
            <a:r>
              <a:rPr lang="fr-FR" b="1" dirty="0" smtClean="0">
                <a:solidFill>
                  <a:srgbClr val="E7511E"/>
                </a:solidFill>
              </a:rPr>
              <a:t>Programme agroécologie au Sahel (PAIES)</a:t>
            </a:r>
            <a:endParaRPr lang="fr-FR" b="1" dirty="0">
              <a:solidFill>
                <a:srgbClr val="E7511E"/>
              </a:solidFill>
            </a:endParaRPr>
          </a:p>
        </p:txBody>
      </p:sp>
      <p:sp>
        <p:nvSpPr>
          <p:cNvPr id="7" name="Espace réservé du contenu 6"/>
          <p:cNvSpPr>
            <a:spLocks noGrp="1"/>
          </p:cNvSpPr>
          <p:nvPr>
            <p:ph idx="1"/>
          </p:nvPr>
        </p:nvSpPr>
        <p:spPr>
          <a:xfrm>
            <a:off x="395536" y="1412776"/>
            <a:ext cx="8280920" cy="4824535"/>
          </a:xfrm>
        </p:spPr>
        <p:txBody>
          <a:bodyPr/>
          <a:lstStyle/>
          <a:p>
            <a:pPr marL="265113" lvl="1" indent="-265113">
              <a:spcAft>
                <a:spcPts val="1200"/>
              </a:spcAft>
              <a:buClr>
                <a:srgbClr val="E7511E"/>
              </a:buClr>
            </a:pPr>
            <a:r>
              <a:rPr lang="fr-FR" sz="1800" dirty="0" smtClean="0"/>
              <a:t>Réflexion interne CCFD et  SIDI sur un modèle de développement </a:t>
            </a:r>
            <a:br>
              <a:rPr lang="fr-FR" sz="1800" dirty="0" smtClean="0"/>
            </a:br>
            <a:r>
              <a:rPr lang="fr-FR" sz="1800" dirty="0" smtClean="0"/>
              <a:t>agricole basé sur l’</a:t>
            </a:r>
            <a:r>
              <a:rPr lang="fr-FR" sz="1800" dirty="0" err="1" smtClean="0"/>
              <a:t>agroécologie</a:t>
            </a:r>
            <a:endParaRPr lang="fr-FR" sz="1800" dirty="0"/>
          </a:p>
          <a:p>
            <a:pPr marL="265113" lvl="2" indent="-265113">
              <a:spcAft>
                <a:spcPts val="1200"/>
              </a:spcAft>
              <a:buClr>
                <a:srgbClr val="E7511E"/>
              </a:buClr>
            </a:pPr>
            <a:r>
              <a:rPr lang="fr-FR" sz="1800" dirty="0" smtClean="0"/>
              <a:t>Intégration dans la réflexion des </a:t>
            </a:r>
            <a:r>
              <a:rPr lang="fr-FR" sz="1800" dirty="0"/>
              <a:t>partenaires </a:t>
            </a:r>
            <a:r>
              <a:rPr lang="fr-FR" sz="1800" dirty="0" smtClean="0"/>
              <a:t>de 4 </a:t>
            </a:r>
            <a:r>
              <a:rPr lang="fr-FR" sz="1800" dirty="0"/>
              <a:t>régions: </a:t>
            </a:r>
            <a:r>
              <a:rPr lang="fr-FR" sz="1800" dirty="0" smtClean="0"/>
              <a:t/>
            </a:r>
            <a:br>
              <a:rPr lang="fr-FR" sz="1800" dirty="0" smtClean="0"/>
            </a:br>
            <a:r>
              <a:rPr lang="fr-FR" sz="1800" dirty="0" smtClean="0"/>
              <a:t>                Pays </a:t>
            </a:r>
            <a:r>
              <a:rPr lang="fr-FR" sz="1800" dirty="0"/>
              <a:t>Andins, Mékong, Sahel et Grands </a:t>
            </a:r>
            <a:r>
              <a:rPr lang="fr-FR" sz="1800" dirty="0" smtClean="0"/>
              <a:t>Lacs</a:t>
            </a:r>
            <a:endParaRPr lang="fr-FR" sz="1800" b="1" i="1" dirty="0"/>
          </a:p>
          <a:p>
            <a:pPr marL="265113" lvl="1" indent="-265113">
              <a:spcAft>
                <a:spcPts val="1200"/>
              </a:spcAft>
              <a:buClr>
                <a:srgbClr val="E7511E"/>
              </a:buClr>
            </a:pPr>
            <a:r>
              <a:rPr lang="fr-FR" sz="1800" dirty="0" smtClean="0">
                <a:solidFill>
                  <a:srgbClr val="FF0000"/>
                </a:solidFill>
              </a:rPr>
              <a:t>P</a:t>
            </a:r>
            <a:r>
              <a:rPr lang="fr-FR" sz="1800" dirty="0" smtClean="0"/>
              <a:t>rogramme d’</a:t>
            </a:r>
            <a:r>
              <a:rPr lang="fr-FR" sz="1800" dirty="0" smtClean="0">
                <a:solidFill>
                  <a:srgbClr val="FF0000"/>
                </a:solidFill>
              </a:rPr>
              <a:t>A</a:t>
            </a:r>
            <a:r>
              <a:rPr lang="fr-FR" sz="1800" dirty="0" smtClean="0"/>
              <a:t>ppui aux </a:t>
            </a:r>
            <a:r>
              <a:rPr lang="fr-FR" sz="1800" dirty="0" smtClean="0">
                <a:solidFill>
                  <a:srgbClr val="FF0000"/>
                </a:solidFill>
              </a:rPr>
              <a:t>I</a:t>
            </a:r>
            <a:r>
              <a:rPr lang="fr-FR" sz="1800" dirty="0" smtClean="0"/>
              <a:t>nitiatives économiques pour une transformation </a:t>
            </a:r>
            <a:r>
              <a:rPr lang="fr-FR" sz="1800" dirty="0" smtClean="0">
                <a:solidFill>
                  <a:srgbClr val="FF0000"/>
                </a:solidFill>
              </a:rPr>
              <a:t>E</a:t>
            </a:r>
            <a:r>
              <a:rPr lang="fr-FR" sz="1800" dirty="0" smtClean="0"/>
              <a:t>cologique et </a:t>
            </a:r>
            <a:r>
              <a:rPr lang="fr-FR" sz="1800" dirty="0" smtClean="0">
                <a:solidFill>
                  <a:srgbClr val="FF0000"/>
                </a:solidFill>
              </a:rPr>
              <a:t>S</a:t>
            </a:r>
            <a:r>
              <a:rPr lang="fr-FR" sz="1800" dirty="0" smtClean="0"/>
              <a:t>ociale des territoires ruraux (</a:t>
            </a:r>
            <a:r>
              <a:rPr lang="fr-FR" sz="1800" dirty="0" smtClean="0">
                <a:solidFill>
                  <a:srgbClr val="FF0000"/>
                </a:solidFill>
              </a:rPr>
              <a:t>PAIES</a:t>
            </a:r>
            <a:r>
              <a:rPr lang="fr-FR" sz="1800" dirty="0" smtClean="0"/>
              <a:t>) </a:t>
            </a:r>
          </a:p>
          <a:p>
            <a:pPr marL="265113" lvl="1" indent="-265113">
              <a:buClr>
                <a:srgbClr val="E7511E"/>
              </a:buClr>
            </a:pPr>
            <a:r>
              <a:rPr lang="fr-FR" sz="1800" dirty="0" smtClean="0"/>
              <a:t>Projet </a:t>
            </a:r>
            <a:r>
              <a:rPr lang="fr-FR" sz="1800" dirty="0"/>
              <a:t>pilote en 2016-2017 au Sahel et dans les Grands Lacs</a:t>
            </a:r>
          </a:p>
          <a:p>
            <a:pPr marL="727075" lvl="2" indent="-284163">
              <a:buNone/>
            </a:pPr>
            <a:r>
              <a:rPr lang="fr-FR" sz="1600" dirty="0" smtClean="0"/>
              <a:t>Dynamique </a:t>
            </a:r>
            <a:r>
              <a:rPr lang="fr-FR" sz="1600" dirty="0"/>
              <a:t>collective autour </a:t>
            </a:r>
            <a:r>
              <a:rPr lang="fr-FR" sz="1600" dirty="0" smtClean="0"/>
              <a:t>d’Organisation Paysannes (OP) ou d’organisations d’appui</a:t>
            </a:r>
          </a:p>
          <a:p>
            <a:pPr marL="727075" lvl="2" indent="-284163"/>
            <a:r>
              <a:rPr lang="fr-FR" sz="1600" dirty="0" smtClean="0"/>
              <a:t>OP au Sahel, Niger et Mali (AOPP</a:t>
            </a:r>
            <a:r>
              <a:rPr lang="fr-FR" sz="1600" dirty="0"/>
              <a:t>, Mooriben, FCMN, </a:t>
            </a:r>
            <a:r>
              <a:rPr lang="fr-FR" sz="1600" dirty="0" err="1"/>
              <a:t>Viim</a:t>
            </a:r>
            <a:r>
              <a:rPr lang="fr-FR" sz="1600" dirty="0"/>
              <a:t> </a:t>
            </a:r>
            <a:r>
              <a:rPr lang="fr-FR" sz="1600" dirty="0" err="1"/>
              <a:t>Baoré</a:t>
            </a:r>
            <a:r>
              <a:rPr lang="fr-FR" sz="1600" dirty="0"/>
              <a:t>, </a:t>
            </a:r>
            <a:r>
              <a:rPr lang="fr-FR" sz="1600" b="1" dirty="0"/>
              <a:t>RHK</a:t>
            </a:r>
            <a:r>
              <a:rPr lang="fr-FR" sz="1600" dirty="0"/>
              <a:t> et </a:t>
            </a:r>
            <a:r>
              <a:rPr lang="fr-FR" sz="1600" dirty="0" smtClean="0"/>
              <a:t>COPAGEN)</a:t>
            </a:r>
            <a:endParaRPr lang="fr-FR" sz="1600" dirty="0"/>
          </a:p>
          <a:p>
            <a:pPr marL="727075" lvl="2" indent="-284163"/>
            <a:r>
              <a:rPr lang="fr-FR" sz="1600" dirty="0" smtClean="0"/>
              <a:t>OP </a:t>
            </a:r>
            <a:r>
              <a:rPr lang="fr-FR" sz="1600" dirty="0"/>
              <a:t>dans les grands </a:t>
            </a:r>
            <a:r>
              <a:rPr lang="fr-FR" sz="1600" dirty="0" smtClean="0"/>
              <a:t>Lacs: UWAKI, CAPAD</a:t>
            </a:r>
          </a:p>
          <a:p>
            <a:pPr marL="727075" lvl="2" indent="-284163"/>
            <a:r>
              <a:rPr lang="fr-FR" sz="1600" dirty="0" smtClean="0"/>
              <a:t>Organisations d’appui </a:t>
            </a:r>
            <a:r>
              <a:rPr lang="fr-FR" sz="1600" dirty="0"/>
              <a:t>: </a:t>
            </a:r>
            <a:r>
              <a:rPr lang="fr-FR" sz="1600" dirty="0" smtClean="0"/>
              <a:t>Acord</a:t>
            </a:r>
            <a:r>
              <a:rPr lang="fr-FR" sz="1600" dirty="0"/>
              <a:t>, </a:t>
            </a:r>
            <a:r>
              <a:rPr lang="fr-FR" sz="1600" dirty="0" err="1"/>
              <a:t>Inades</a:t>
            </a:r>
            <a:r>
              <a:rPr lang="fr-FR" sz="1600" dirty="0"/>
              <a:t> </a:t>
            </a:r>
            <a:r>
              <a:rPr lang="fr-FR" sz="1600" dirty="0" smtClean="0"/>
              <a:t>Formation </a:t>
            </a:r>
          </a:p>
        </p:txBody>
      </p:sp>
      <p:sp>
        <p:nvSpPr>
          <p:cNvPr id="12" name="Espace réservé du numéro de diapositive 11"/>
          <p:cNvSpPr>
            <a:spLocks noGrp="1"/>
          </p:cNvSpPr>
          <p:nvPr>
            <p:ph type="sldNum" sz="quarter" idx="16"/>
          </p:nvPr>
        </p:nvSpPr>
        <p:spPr>
          <a:xfrm>
            <a:off x="-5957" y="6502634"/>
            <a:ext cx="684213" cy="313802"/>
          </a:xfrm>
        </p:spPr>
        <p:txBody>
          <a:bodyPr/>
          <a:lstStyle/>
          <a:p>
            <a:fld id="{3FCACE36-5995-4C8A-BE2E-B0D8B0933FAE}" type="slidenum">
              <a:rPr lang="fr-FR" smtClean="0"/>
              <a:pPr/>
              <a:t>14</a:t>
            </a:fld>
            <a:endParaRPr lang="fr-FR" dirty="0"/>
          </a:p>
        </p:txBody>
      </p:sp>
      <p:sp>
        <p:nvSpPr>
          <p:cNvPr id="13" name="Espace réservé du pied de page 12"/>
          <p:cNvSpPr>
            <a:spLocks noGrp="1"/>
          </p:cNvSpPr>
          <p:nvPr>
            <p:ph type="ftr" sz="quarter" idx="17"/>
          </p:nvPr>
        </p:nvSpPr>
        <p:spPr>
          <a:xfrm>
            <a:off x="683568" y="6453336"/>
            <a:ext cx="6084031" cy="313802"/>
          </a:xfrm>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
        <p:nvSpPr>
          <p:cNvPr id="10" name="ZoneTexte 9"/>
          <p:cNvSpPr txBox="1"/>
          <p:nvPr/>
        </p:nvSpPr>
        <p:spPr>
          <a:xfrm>
            <a:off x="395536" y="5775647"/>
            <a:ext cx="7560840" cy="461665"/>
          </a:xfrm>
          <a:prstGeom prst="rect">
            <a:avLst/>
          </a:prstGeom>
          <a:noFill/>
        </p:spPr>
        <p:txBody>
          <a:bodyPr wrap="square" rtlCol="0">
            <a:spAutoFit/>
          </a:bodyPr>
          <a:lstStyle/>
          <a:p>
            <a:r>
              <a:rPr lang="fr-FR" sz="2400" b="1" dirty="0" smtClean="0">
                <a:solidFill>
                  <a:srgbClr val="E7511E"/>
                </a:solidFill>
              </a:rPr>
              <a:t>Dynamique collective autour du programme PAIES</a:t>
            </a:r>
            <a:endParaRPr lang="fr-FR" sz="2400" dirty="0">
              <a:solidFill>
                <a:srgbClr val="E7511E"/>
              </a:solidFill>
            </a:endParaRPr>
          </a:p>
        </p:txBody>
      </p:sp>
    </p:spTree>
    <p:extLst>
      <p:ext uri="{BB962C8B-B14F-4D97-AF65-F5344CB8AC3E}">
        <p14:creationId xmlns="" xmlns:p14="http://schemas.microsoft.com/office/powerpoint/2010/main" val="367735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251520" y="332656"/>
            <a:ext cx="7200800" cy="576064"/>
          </a:xfrm>
        </p:spPr>
        <p:txBody>
          <a:bodyPr/>
          <a:lstStyle/>
          <a:p>
            <a:r>
              <a:rPr lang="fr-FR" b="1" dirty="0"/>
              <a:t>phase </a:t>
            </a:r>
            <a:r>
              <a:rPr lang="fr-FR" b="1" dirty="0" smtClean="0"/>
              <a:t>Pilote du PAIES</a:t>
            </a:r>
          </a:p>
        </p:txBody>
      </p:sp>
      <p:sp>
        <p:nvSpPr>
          <p:cNvPr id="7" name="Espace réservé du contenu 6"/>
          <p:cNvSpPr>
            <a:spLocks noGrp="1"/>
          </p:cNvSpPr>
          <p:nvPr>
            <p:ph idx="1"/>
          </p:nvPr>
        </p:nvSpPr>
        <p:spPr>
          <a:xfrm>
            <a:off x="539552" y="1124744"/>
            <a:ext cx="7704856" cy="5040560"/>
          </a:xfrm>
        </p:spPr>
        <p:txBody>
          <a:bodyPr/>
          <a:lstStyle/>
          <a:p>
            <a:pPr marL="0" lvl="1" indent="0">
              <a:spcBef>
                <a:spcPts val="600"/>
              </a:spcBef>
              <a:buNone/>
            </a:pPr>
            <a:r>
              <a:rPr lang="fr-FR" sz="2000" b="1" dirty="0">
                <a:solidFill>
                  <a:schemeClr val="accent3">
                    <a:lumMod val="75000"/>
                  </a:schemeClr>
                </a:solidFill>
              </a:rPr>
              <a:t>Objectif 1: </a:t>
            </a:r>
            <a:r>
              <a:rPr lang="fr-FR" sz="2000" b="1" dirty="0" smtClean="0">
                <a:solidFill>
                  <a:schemeClr val="accent3">
                    <a:lumMod val="75000"/>
                  </a:schemeClr>
                </a:solidFill>
              </a:rPr>
              <a:t>Appui aux initiatives de terrain – Pratiques </a:t>
            </a:r>
            <a:r>
              <a:rPr lang="fr-FR" sz="2000" b="1" dirty="0" err="1" smtClean="0">
                <a:solidFill>
                  <a:schemeClr val="accent3">
                    <a:lumMod val="75000"/>
                  </a:schemeClr>
                </a:solidFill>
              </a:rPr>
              <a:t>agroécologiques</a:t>
            </a:r>
            <a:endParaRPr lang="fr-FR" sz="2000" b="1" dirty="0" smtClean="0">
              <a:solidFill>
                <a:schemeClr val="accent3">
                  <a:lumMod val="75000"/>
                </a:schemeClr>
              </a:solidFill>
            </a:endParaRPr>
          </a:p>
          <a:p>
            <a:pPr lvl="1" algn="just">
              <a:buClr>
                <a:srgbClr val="E7511E"/>
              </a:buClr>
            </a:pPr>
            <a:r>
              <a:rPr lang="fr-FR" sz="1800" dirty="0" smtClean="0"/>
              <a:t>Maraichage - cas du RHK</a:t>
            </a:r>
          </a:p>
          <a:p>
            <a:pPr marL="447675" lvl="2" indent="-268288" algn="just"/>
            <a:r>
              <a:rPr lang="fr-FR" sz="1600" dirty="0" smtClean="0"/>
              <a:t>Association cultures maraichères et petit élevage ou pisciculture</a:t>
            </a:r>
          </a:p>
          <a:p>
            <a:pPr marL="447675" lvl="2" indent="-268288" algn="just"/>
            <a:r>
              <a:rPr lang="fr-FR" sz="1600" dirty="0" smtClean="0"/>
              <a:t>Lutte naturelle contre les ennemis des cultures : </a:t>
            </a:r>
            <a:r>
              <a:rPr lang="fr-FR" sz="1600" dirty="0" err="1" smtClean="0"/>
              <a:t>biopesticide</a:t>
            </a:r>
            <a:endParaRPr lang="fr-FR" sz="1600" dirty="0" smtClean="0"/>
          </a:p>
          <a:p>
            <a:pPr marL="447675" lvl="2" indent="-268288" algn="just"/>
            <a:r>
              <a:rPr lang="fr-FR" sz="1600" dirty="0" smtClean="0"/>
              <a:t>Développement de circuits courts: expérimentation de paniers</a:t>
            </a:r>
          </a:p>
          <a:p>
            <a:pPr lvl="1" algn="just">
              <a:buClr>
                <a:srgbClr val="E7511E"/>
              </a:buClr>
            </a:pPr>
            <a:r>
              <a:rPr lang="fr-FR" sz="1800" dirty="0" smtClean="0"/>
              <a:t>Céréales et légumineuses sèches</a:t>
            </a:r>
          </a:p>
          <a:p>
            <a:pPr marL="449263" lvl="2" indent="-269875" algn="just"/>
            <a:r>
              <a:rPr lang="fr-FR" sz="1600" dirty="0" smtClean="0"/>
              <a:t>Restauration des terres et de la fertilité: demi-lune, </a:t>
            </a:r>
            <a:r>
              <a:rPr lang="fr-FR" sz="1600" dirty="0" err="1" smtClean="0"/>
              <a:t>zaï</a:t>
            </a:r>
            <a:r>
              <a:rPr lang="fr-FR" sz="1600" dirty="0" smtClean="0"/>
              <a:t>, cordon</a:t>
            </a:r>
          </a:p>
          <a:p>
            <a:pPr marL="449263" lvl="2" indent="-269875" algn="just"/>
            <a:r>
              <a:rPr lang="fr-FR" sz="1600" dirty="0" smtClean="0"/>
              <a:t>Culture associant l’</a:t>
            </a:r>
            <a:r>
              <a:rPr lang="fr-FR" sz="1600" dirty="0" err="1" smtClean="0"/>
              <a:t>agro-foresterie</a:t>
            </a:r>
            <a:endParaRPr lang="fr-FR" sz="1600" dirty="0" smtClean="0"/>
          </a:p>
          <a:p>
            <a:pPr marL="449263" lvl="2" indent="-269875" algn="just"/>
            <a:r>
              <a:rPr lang="fr-FR" sz="1600" dirty="0" smtClean="0"/>
              <a:t>Promotion/production des semences paysannes/locales</a:t>
            </a:r>
          </a:p>
          <a:p>
            <a:pPr marL="449263" lvl="2" indent="-269875" algn="just"/>
            <a:r>
              <a:rPr lang="fr-FR" sz="1600" dirty="0" smtClean="0"/>
              <a:t>Transformation locale des produits pour nourrir les villes</a:t>
            </a:r>
          </a:p>
          <a:p>
            <a:pPr lvl="1" algn="just">
              <a:spcAft>
                <a:spcPts val="1200"/>
              </a:spcAft>
              <a:buClr>
                <a:srgbClr val="E7511E"/>
              </a:buClr>
            </a:pPr>
            <a:r>
              <a:rPr lang="fr-FR" sz="1800" dirty="0" smtClean="0"/>
              <a:t>Outils de financements pour la promotion de l’</a:t>
            </a:r>
            <a:r>
              <a:rPr lang="fr-FR" sz="1800" dirty="0" err="1" smtClean="0"/>
              <a:t>agroécologie</a:t>
            </a:r>
            <a:endParaRPr lang="fr-FR" sz="1800" dirty="0" smtClean="0"/>
          </a:p>
          <a:p>
            <a:pPr lvl="1" algn="just">
              <a:spcBef>
                <a:spcPts val="1200"/>
              </a:spcBef>
              <a:spcAft>
                <a:spcPts val="1200"/>
              </a:spcAft>
              <a:buClr>
                <a:srgbClr val="E7511E"/>
              </a:buClr>
              <a:buNone/>
            </a:pPr>
            <a:r>
              <a:rPr lang="fr-FR" sz="1800" b="1" dirty="0" smtClean="0">
                <a:solidFill>
                  <a:schemeClr val="accent3">
                    <a:lumMod val="75000"/>
                  </a:schemeClr>
                </a:solidFill>
              </a:rPr>
              <a:t>Objectif 2: Structuration des acteurs pour gérer le programme</a:t>
            </a:r>
          </a:p>
          <a:p>
            <a:pPr lvl="1" algn="just">
              <a:buClr>
                <a:srgbClr val="E7511E"/>
              </a:buClr>
              <a:buNone/>
            </a:pPr>
            <a:r>
              <a:rPr lang="fr-FR" sz="1800" b="1" dirty="0" smtClean="0">
                <a:solidFill>
                  <a:schemeClr val="accent3">
                    <a:lumMod val="75000"/>
                  </a:schemeClr>
                </a:solidFill>
              </a:rPr>
              <a:t>Objectif 3: Construction d’un référentiel commun sur l’agroécologie et la transformation sociale et écologique</a:t>
            </a:r>
          </a:p>
          <a:p>
            <a:pPr lvl="1" algn="just">
              <a:buClr>
                <a:srgbClr val="E7511E"/>
              </a:buClr>
              <a:buNone/>
            </a:pPr>
            <a:endParaRPr lang="fr-FR" sz="1800" dirty="0" smtClean="0"/>
          </a:p>
          <a:p>
            <a:pPr lvl="1" algn="just">
              <a:buClr>
                <a:srgbClr val="E7511E"/>
              </a:buClr>
              <a:buNone/>
            </a:pPr>
            <a:endParaRPr lang="fr-FR" sz="1800" dirty="0"/>
          </a:p>
        </p:txBody>
      </p:sp>
      <p:sp>
        <p:nvSpPr>
          <p:cNvPr id="12" name="Espace réservé du numéro de diapositive 11"/>
          <p:cNvSpPr>
            <a:spLocks noGrp="1"/>
          </p:cNvSpPr>
          <p:nvPr>
            <p:ph type="sldNum" sz="quarter" idx="16"/>
          </p:nvPr>
        </p:nvSpPr>
        <p:spPr>
          <a:xfrm>
            <a:off x="-5957" y="6502634"/>
            <a:ext cx="684213" cy="313802"/>
          </a:xfrm>
        </p:spPr>
        <p:txBody>
          <a:bodyPr/>
          <a:lstStyle/>
          <a:p>
            <a:fld id="{3FCACE36-5995-4C8A-BE2E-B0D8B0933FAE}" type="slidenum">
              <a:rPr lang="fr-FR" smtClean="0"/>
              <a:pPr/>
              <a:t>15</a:t>
            </a:fld>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
        <p:nvSpPr>
          <p:cNvPr id="9" name="Espace réservé du pied de page 12"/>
          <p:cNvSpPr>
            <a:spLocks noGrp="1"/>
          </p:cNvSpPr>
          <p:nvPr>
            <p:ph type="ftr" sz="quarter" idx="17"/>
          </p:nvPr>
        </p:nvSpPr>
        <p:spPr>
          <a:xfrm>
            <a:off x="683568" y="6453336"/>
            <a:ext cx="6084031" cy="313802"/>
          </a:xfrm>
        </p:spPr>
        <p:txBody>
          <a:bodyPr/>
          <a:lstStyle/>
          <a:p>
            <a:r>
              <a:rPr lang="fr-FR" smtClean="0"/>
              <a:t>Agroécologie au Sahel   –   CCFD - Terre Solidaire</a:t>
            </a:r>
            <a:endParaRPr lang="fr-FR" dirty="0"/>
          </a:p>
        </p:txBody>
      </p:sp>
    </p:spTree>
    <p:extLst>
      <p:ext uri="{BB962C8B-B14F-4D97-AF65-F5344CB8AC3E}">
        <p14:creationId xmlns="" xmlns:p14="http://schemas.microsoft.com/office/powerpoint/2010/main" val="21754744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611560" y="332656"/>
            <a:ext cx="6659562" cy="1081088"/>
          </a:xfrm>
        </p:spPr>
        <p:txBody>
          <a:bodyPr/>
          <a:lstStyle/>
          <a:p>
            <a:r>
              <a:rPr lang="fr-FR" b="1" dirty="0" smtClean="0"/>
              <a:t>Le RHK (Réseau des Horticulteurs de kayes)</a:t>
            </a:r>
            <a:endParaRPr lang="fr-FR" b="1" dirty="0"/>
          </a:p>
        </p:txBody>
      </p:sp>
      <p:sp>
        <p:nvSpPr>
          <p:cNvPr id="7" name="Espace réservé du contenu 6"/>
          <p:cNvSpPr>
            <a:spLocks noGrp="1"/>
          </p:cNvSpPr>
          <p:nvPr>
            <p:ph idx="1"/>
          </p:nvPr>
        </p:nvSpPr>
        <p:spPr>
          <a:xfrm>
            <a:off x="395536" y="1556792"/>
            <a:ext cx="8568952" cy="4896544"/>
          </a:xfrm>
        </p:spPr>
        <p:txBody>
          <a:bodyPr/>
          <a:lstStyle/>
          <a:p>
            <a:pPr marL="355600" lvl="1" indent="-355600">
              <a:spcAft>
                <a:spcPts val="1800"/>
              </a:spcAft>
              <a:buClr>
                <a:schemeClr val="accent3"/>
              </a:buClr>
            </a:pPr>
            <a:r>
              <a:rPr lang="fr-FR" sz="2000" dirty="0" smtClean="0"/>
              <a:t>Organisation paysanne d’horticulteurs de la région de Kayes, </a:t>
            </a:r>
            <a:br>
              <a:rPr lang="fr-FR" sz="2000" dirty="0" smtClean="0"/>
            </a:br>
            <a:r>
              <a:rPr lang="fr-FR" sz="2000" dirty="0" smtClean="0"/>
              <a:t>composée d’anciens migrants et de femmes, </a:t>
            </a:r>
            <a:br>
              <a:rPr lang="fr-FR" sz="2000" dirty="0" smtClean="0"/>
            </a:br>
            <a:r>
              <a:rPr lang="fr-FR" sz="2000" dirty="0" smtClean="0"/>
              <a:t>opérationnelle depuis 2007</a:t>
            </a:r>
          </a:p>
          <a:p>
            <a:pPr marL="355600" lvl="1" indent="-355600">
              <a:spcAft>
                <a:spcPts val="1800"/>
              </a:spcAft>
              <a:buClr>
                <a:schemeClr val="accent3"/>
              </a:buClr>
            </a:pPr>
            <a:r>
              <a:rPr lang="fr-FR" sz="2000" dirty="0" smtClean="0"/>
              <a:t>Réseau regroupant 96 </a:t>
            </a:r>
            <a:r>
              <a:rPr lang="fr-FR" sz="2000" dirty="0"/>
              <a:t>organisations et coopératives </a:t>
            </a:r>
            <a:r>
              <a:rPr lang="fr-FR" sz="2000" dirty="0" smtClean="0"/>
              <a:t>paysannes dans la région de Kayes, structuration au niveau des 7 cercles (départements)</a:t>
            </a:r>
          </a:p>
          <a:p>
            <a:pPr marL="355600" lvl="1" indent="-355600">
              <a:spcAft>
                <a:spcPts val="1800"/>
              </a:spcAft>
              <a:buClr>
                <a:schemeClr val="accent3"/>
              </a:buClr>
            </a:pPr>
            <a:r>
              <a:rPr lang="fr-FR" sz="2000" dirty="0" smtClean="0"/>
              <a:t>23 </a:t>
            </a:r>
            <a:r>
              <a:rPr lang="fr-FR" sz="2000" dirty="0"/>
              <a:t>000 </a:t>
            </a:r>
            <a:r>
              <a:rPr lang="fr-FR" sz="2000" dirty="0" smtClean="0"/>
              <a:t>producteurs, 70 % de femmes</a:t>
            </a:r>
          </a:p>
          <a:p>
            <a:pPr marL="355600" lvl="1" indent="-355600">
              <a:spcAft>
                <a:spcPts val="1800"/>
              </a:spcAft>
              <a:buClr>
                <a:schemeClr val="accent3"/>
              </a:buClr>
            </a:pPr>
            <a:r>
              <a:rPr lang="fr-FR" sz="2000" dirty="0" smtClean="0"/>
              <a:t>6 salariés</a:t>
            </a:r>
          </a:p>
          <a:p>
            <a:pPr marL="355600" lvl="1" indent="-355600">
              <a:spcAft>
                <a:spcPts val="600"/>
              </a:spcAft>
              <a:buClr>
                <a:schemeClr val="accent3"/>
              </a:buClr>
            </a:pPr>
            <a:r>
              <a:rPr lang="fr-FR" sz="2000" dirty="0" smtClean="0"/>
              <a:t>Financement par le CCFD à hauteur de 20 000€ par an</a:t>
            </a:r>
            <a:br>
              <a:rPr lang="fr-FR" sz="2000" dirty="0" smtClean="0"/>
            </a:br>
            <a:r>
              <a:rPr lang="fr-FR" sz="2000" dirty="0" smtClean="0"/>
              <a:t>Autres donateurs : </a:t>
            </a:r>
          </a:p>
          <a:p>
            <a:pPr marL="535963" lvl="4" indent="-355600">
              <a:spcAft>
                <a:spcPts val="600"/>
              </a:spcAft>
              <a:buClr>
                <a:schemeClr val="accent3"/>
              </a:buClr>
            </a:pPr>
            <a:r>
              <a:rPr lang="fr-FR" sz="1800" dirty="0" smtClean="0"/>
              <a:t>Conseil régional Nord-Pas de Calais</a:t>
            </a:r>
          </a:p>
          <a:p>
            <a:pPr marL="535963" lvl="4" indent="-355600">
              <a:spcAft>
                <a:spcPts val="600"/>
              </a:spcAft>
              <a:buClr>
                <a:schemeClr val="accent3"/>
              </a:buClr>
            </a:pPr>
            <a:r>
              <a:rPr lang="fr-FR" sz="1800" dirty="0" smtClean="0"/>
              <a:t>Conseil régional d’Ile de France</a:t>
            </a:r>
          </a:p>
          <a:p>
            <a:pPr marL="535963" lvl="4" indent="-355600">
              <a:spcAft>
                <a:spcPts val="600"/>
              </a:spcAft>
              <a:buClr>
                <a:schemeClr val="accent3"/>
              </a:buClr>
            </a:pPr>
            <a:r>
              <a:rPr lang="fr-FR" sz="1800" dirty="0" smtClean="0"/>
              <a:t>USAID (Etats-Unis)</a:t>
            </a:r>
          </a:p>
          <a:p>
            <a:pPr lvl="2"/>
            <a:endParaRPr lang="fr-FR" sz="2000" dirty="0"/>
          </a:p>
          <a:p>
            <a:pPr marL="0" lvl="1" indent="0">
              <a:buNone/>
            </a:pPr>
            <a:endParaRPr lang="fr-FR" sz="2000" dirty="0" smtClean="0"/>
          </a:p>
          <a:p>
            <a:pPr lvl="3">
              <a:buNone/>
            </a:pPr>
            <a:endParaRPr lang="fr-FR" sz="2000" dirty="0" smtClean="0"/>
          </a:p>
          <a:p>
            <a:pPr lvl="1"/>
            <a:endParaRPr lang="fr-FR" sz="2000" dirty="0" smtClean="0"/>
          </a:p>
          <a:p>
            <a:pPr lvl="1">
              <a:buNone/>
            </a:pPr>
            <a:endParaRPr lang="fr-FR" sz="2000" dirty="0" smtClean="0"/>
          </a:p>
          <a:p>
            <a:endParaRPr lang="fr-FR" sz="2000" dirty="0" smtClean="0"/>
          </a:p>
          <a:p>
            <a:endParaRPr lang="fr-FR" sz="2000" dirty="0"/>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16</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Tree>
    <p:extLst>
      <p:ext uri="{BB962C8B-B14F-4D97-AF65-F5344CB8AC3E}">
        <p14:creationId xmlns="" xmlns:p14="http://schemas.microsoft.com/office/powerpoint/2010/main" val="432262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5"/>
          </p:nvPr>
        </p:nvSpPr>
        <p:spPr/>
        <p:txBody>
          <a:bodyPr/>
          <a:lstStyle/>
          <a:p>
            <a:endParaRPr lang="fr-FR" dirty="0"/>
          </a:p>
        </p:txBody>
      </p:sp>
      <p:sp>
        <p:nvSpPr>
          <p:cNvPr id="3" name="Espace réservé pour une image  2"/>
          <p:cNvSpPr>
            <a:spLocks noGrp="1"/>
          </p:cNvSpPr>
          <p:nvPr>
            <p:ph type="pic" sz="quarter" idx="14"/>
          </p:nvPr>
        </p:nvSpPr>
        <p:spPr/>
      </p:sp>
      <p:sp>
        <p:nvSpPr>
          <p:cNvPr id="4" name="Espace réservé du numéro de diapositive 3"/>
          <p:cNvSpPr>
            <a:spLocks noGrp="1"/>
          </p:cNvSpPr>
          <p:nvPr>
            <p:ph type="sldNum" sz="quarter" idx="16"/>
          </p:nvPr>
        </p:nvSpPr>
        <p:spPr/>
        <p:txBody>
          <a:bodyPr/>
          <a:lstStyle/>
          <a:p>
            <a:fld id="{3FCACE36-5995-4C8A-BE2E-B0D8B0933FAE}" type="slidenum">
              <a:rPr lang="fr-FR" smtClean="0"/>
              <a:pPr/>
              <a:t>17</a:t>
            </a:fld>
            <a:endParaRPr lang="fr-FR" dirty="0"/>
          </a:p>
        </p:txBody>
      </p:sp>
      <p:sp>
        <p:nvSpPr>
          <p:cNvPr id="5" name="Espace réservé du pied de page 4"/>
          <p:cNvSpPr>
            <a:spLocks noGrp="1"/>
          </p:cNvSpPr>
          <p:nvPr>
            <p:ph type="ftr" sz="quarter" idx="17"/>
          </p:nvPr>
        </p:nvSpPr>
        <p:spPr/>
        <p:txBody>
          <a:bodyPr/>
          <a:lstStyle/>
          <a:p>
            <a:r>
              <a:rPr lang="fr-FR" smtClean="0"/>
              <a:t>Agroécologie au Sahel   –   CCFD - Terre Solidaire</a:t>
            </a:r>
            <a:endParaRPr lang="fr-FR" dirty="0"/>
          </a:p>
        </p:txBody>
      </p:sp>
      <p:sp>
        <p:nvSpPr>
          <p:cNvPr id="6" name="Titre 5"/>
          <p:cNvSpPr>
            <a:spLocks noGrp="1"/>
          </p:cNvSpPr>
          <p:nvPr>
            <p:ph type="title"/>
          </p:nvPr>
        </p:nvSpPr>
        <p:spPr>
          <a:xfrm>
            <a:off x="395536" y="188640"/>
            <a:ext cx="6912768" cy="1081088"/>
          </a:xfrm>
        </p:spPr>
        <p:txBody>
          <a:bodyPr/>
          <a:lstStyle/>
          <a:p>
            <a:r>
              <a:rPr lang="fr-FR" b="1" dirty="0" smtClean="0"/>
              <a:t>Le RHK – un acteur important de la région de  </a:t>
            </a:r>
            <a:r>
              <a:rPr lang="fr-FR" b="1" dirty="0" err="1" smtClean="0"/>
              <a:t>KAyes</a:t>
            </a:r>
            <a:endParaRPr lang="fr-FR" dirty="0"/>
          </a:p>
        </p:txBody>
      </p:sp>
      <p:sp>
        <p:nvSpPr>
          <p:cNvPr id="7" name="Espace réservé du contenu 6"/>
          <p:cNvSpPr>
            <a:spLocks noGrp="1"/>
          </p:cNvSpPr>
          <p:nvPr>
            <p:ph idx="1"/>
          </p:nvPr>
        </p:nvSpPr>
        <p:spPr>
          <a:xfrm>
            <a:off x="251520" y="1268760"/>
            <a:ext cx="8892480" cy="4176464"/>
          </a:xfrm>
        </p:spPr>
        <p:txBody>
          <a:bodyPr/>
          <a:lstStyle/>
          <a:p>
            <a:pPr marL="355600" lvl="1" indent="-355600">
              <a:spcAft>
                <a:spcPts val="600"/>
              </a:spcAft>
              <a:buClr>
                <a:schemeClr val="accent3"/>
              </a:buClr>
            </a:pPr>
            <a:r>
              <a:rPr lang="fr-FR" sz="2400" dirty="0" smtClean="0"/>
              <a:t>Historique </a:t>
            </a:r>
          </a:p>
          <a:p>
            <a:pPr marL="535963" lvl="4" indent="-355600">
              <a:spcAft>
                <a:spcPts val="600"/>
              </a:spcAft>
              <a:buClr>
                <a:schemeClr val="accent3"/>
              </a:buClr>
            </a:pPr>
            <a:r>
              <a:rPr lang="fr-FR" sz="2000" i="0" dirty="0" smtClean="0"/>
              <a:t>Démarrage des activités de maraichage dans les années 80 avec l’appui de migrants de retour</a:t>
            </a:r>
          </a:p>
          <a:p>
            <a:pPr marL="535963" lvl="4" indent="-355600">
              <a:spcAft>
                <a:spcPts val="600"/>
              </a:spcAft>
              <a:buClr>
                <a:schemeClr val="accent3"/>
              </a:buClr>
            </a:pPr>
            <a:r>
              <a:rPr lang="fr-FR" sz="2000" i="0" dirty="0" smtClean="0"/>
              <a:t>Année 90: développement des pratiques horticoles et lieux de production</a:t>
            </a:r>
          </a:p>
          <a:p>
            <a:pPr marL="535963" lvl="4" indent="-355600">
              <a:spcAft>
                <a:spcPts val="600"/>
              </a:spcAft>
              <a:buClr>
                <a:schemeClr val="accent3"/>
              </a:buClr>
            </a:pPr>
            <a:r>
              <a:rPr lang="fr-FR" sz="2000" i="0" dirty="0" smtClean="0"/>
              <a:t>Années 2000 : Structuration des maraichers avec émergence du  RHK*</a:t>
            </a:r>
          </a:p>
          <a:p>
            <a:pPr marL="535963" lvl="4" indent="-355600">
              <a:spcAft>
                <a:spcPts val="2400"/>
              </a:spcAft>
              <a:buClr>
                <a:schemeClr val="accent3"/>
              </a:buClr>
            </a:pPr>
            <a:r>
              <a:rPr lang="fr-FR" sz="2000" i="0" dirty="0" smtClean="0"/>
              <a:t>Année 2010 : RHK un acteur à part entière soutenu en direct</a:t>
            </a:r>
          </a:p>
          <a:p>
            <a:pPr marL="355600" lvl="1" indent="-355600">
              <a:spcAft>
                <a:spcPts val="600"/>
              </a:spcAft>
              <a:buClr>
                <a:schemeClr val="accent3"/>
              </a:buClr>
            </a:pPr>
            <a:r>
              <a:rPr lang="fr-FR" sz="2400" dirty="0"/>
              <a:t>Articulation avec le PAIES</a:t>
            </a:r>
          </a:p>
          <a:p>
            <a:pPr marL="535963" lvl="4" indent="-355600">
              <a:spcAft>
                <a:spcPts val="600"/>
              </a:spcAft>
              <a:buClr>
                <a:schemeClr val="accent3"/>
              </a:buClr>
            </a:pPr>
            <a:r>
              <a:rPr lang="fr-FR" sz="2000" i="0" dirty="0"/>
              <a:t>Acteur fortement </a:t>
            </a:r>
            <a:r>
              <a:rPr lang="fr-FR" sz="2000" i="0" dirty="0" smtClean="0"/>
              <a:t>engagé </a:t>
            </a:r>
            <a:r>
              <a:rPr lang="fr-FR" sz="2000" i="0" dirty="0"/>
              <a:t>depuis 2008 dans </a:t>
            </a:r>
            <a:r>
              <a:rPr lang="fr-FR" sz="2000" i="0" dirty="0" smtClean="0"/>
              <a:t>l’agroécologie</a:t>
            </a:r>
          </a:p>
          <a:p>
            <a:pPr marL="535963" lvl="4" indent="-355600">
              <a:spcAft>
                <a:spcPts val="600"/>
              </a:spcAft>
              <a:buClr>
                <a:schemeClr val="accent3"/>
              </a:buClr>
            </a:pPr>
            <a:r>
              <a:rPr lang="fr-FR" sz="2000" i="0" dirty="0" smtClean="0"/>
              <a:t>Développement d’activités autour du maraichage et élevage mais aussi semences et financement adapté à l’Agroécologie</a:t>
            </a:r>
          </a:p>
        </p:txBody>
      </p:sp>
      <p:sp>
        <p:nvSpPr>
          <p:cNvPr id="8" name="Rectangle 7"/>
          <p:cNvSpPr/>
          <p:nvPr/>
        </p:nvSpPr>
        <p:spPr>
          <a:xfrm>
            <a:off x="323529" y="5805264"/>
            <a:ext cx="6984775" cy="584775"/>
          </a:xfrm>
          <a:prstGeom prst="rect">
            <a:avLst/>
          </a:prstGeom>
        </p:spPr>
        <p:txBody>
          <a:bodyPr wrap="square">
            <a:spAutoFit/>
          </a:bodyPr>
          <a:lstStyle/>
          <a:p>
            <a:pPr marL="535963" lvl="4" indent="-355600">
              <a:spcAft>
                <a:spcPts val="600"/>
              </a:spcAft>
              <a:buClr>
                <a:srgbClr val="E7511E"/>
              </a:buClr>
            </a:pPr>
            <a:r>
              <a:rPr lang="fr-FR" sz="1600" dirty="0" smtClean="0">
                <a:solidFill>
                  <a:srgbClr val="4C2B0E"/>
                </a:solidFill>
              </a:rPr>
              <a:t>* Action menée par le GRDR </a:t>
            </a:r>
            <a:r>
              <a:rPr lang="fr-FR" sz="1200" dirty="0" smtClean="0">
                <a:solidFill>
                  <a:srgbClr val="4C2B0E"/>
                </a:solidFill>
              </a:rPr>
              <a:t>(Groupe de Recherche et de Développement Rural)</a:t>
            </a:r>
            <a:r>
              <a:rPr lang="fr-FR" sz="1600" dirty="0" smtClean="0">
                <a:solidFill>
                  <a:srgbClr val="4C2B0E"/>
                </a:solidFill>
              </a:rPr>
              <a:t>, autre partenaire du CCFD-Terre Solidaire</a:t>
            </a:r>
            <a:endParaRPr lang="fr-FR" sz="1600" dirty="0">
              <a:solidFill>
                <a:srgbClr val="4C2B0E"/>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323528" y="332656"/>
            <a:ext cx="6947594" cy="1081088"/>
          </a:xfrm>
        </p:spPr>
        <p:txBody>
          <a:bodyPr/>
          <a:lstStyle/>
          <a:p>
            <a:r>
              <a:rPr lang="fr-FR" b="1" dirty="0" smtClean="0"/>
              <a:t>Le RHK – </a:t>
            </a:r>
            <a:r>
              <a:rPr lang="fr-FR" sz="2400" b="1" dirty="0" smtClean="0"/>
              <a:t>Missions et actions Phares</a:t>
            </a:r>
            <a:endParaRPr lang="fr-FR" sz="2400" b="1" dirty="0"/>
          </a:p>
        </p:txBody>
      </p:sp>
      <p:sp>
        <p:nvSpPr>
          <p:cNvPr id="7" name="Espace réservé du contenu 6"/>
          <p:cNvSpPr>
            <a:spLocks noGrp="1"/>
          </p:cNvSpPr>
          <p:nvPr>
            <p:ph idx="1"/>
          </p:nvPr>
        </p:nvSpPr>
        <p:spPr>
          <a:xfrm>
            <a:off x="539552" y="1556792"/>
            <a:ext cx="7776864" cy="5544616"/>
          </a:xfrm>
        </p:spPr>
        <p:txBody>
          <a:bodyPr/>
          <a:lstStyle/>
          <a:p>
            <a:pPr marL="360363" lvl="2" indent="-360363">
              <a:spcBef>
                <a:spcPts val="1200"/>
              </a:spcBef>
              <a:buClr>
                <a:srgbClr val="E7511E"/>
              </a:buClr>
            </a:pPr>
            <a:r>
              <a:rPr lang="fr-FR" sz="2400" dirty="0" smtClean="0"/>
              <a:t>Défense </a:t>
            </a:r>
            <a:r>
              <a:rPr lang="fr-FR" sz="2400" dirty="0"/>
              <a:t>des intérêts des producteurs pour accéder aux marchés, au crédit, aux intrants </a:t>
            </a:r>
            <a:r>
              <a:rPr lang="fr-FR" sz="2400" dirty="0" smtClean="0"/>
              <a:t>agricoles…</a:t>
            </a:r>
          </a:p>
          <a:p>
            <a:pPr marL="712788" lvl="4" indent="-357188"/>
            <a:r>
              <a:rPr lang="fr-FR" sz="2000" dirty="0" smtClean="0"/>
              <a:t>Plaidoyer pour un marché fruits et légumes à Kayes</a:t>
            </a:r>
          </a:p>
          <a:p>
            <a:pPr marL="360363" lvl="2" indent="-360363">
              <a:spcBef>
                <a:spcPts val="1200"/>
              </a:spcBef>
              <a:buClr>
                <a:srgbClr val="E7511E"/>
              </a:buClr>
            </a:pPr>
            <a:r>
              <a:rPr lang="fr-FR" sz="2400" dirty="0" smtClean="0"/>
              <a:t>Structuration des acteurs maraichers dans la région – approche filières</a:t>
            </a:r>
          </a:p>
          <a:p>
            <a:pPr marL="712788" lvl="4" indent="-357188"/>
            <a:r>
              <a:rPr lang="fr-FR" sz="2000" dirty="0"/>
              <a:t>Exemple: étude sur les filières porteuses dans la région de </a:t>
            </a:r>
            <a:r>
              <a:rPr lang="fr-FR" sz="2000" dirty="0" smtClean="0"/>
              <a:t>Kayes</a:t>
            </a:r>
          </a:p>
          <a:p>
            <a:pPr marL="712788" lvl="4" indent="-357188"/>
            <a:r>
              <a:rPr lang="fr-FR" sz="2000" dirty="0" smtClean="0"/>
              <a:t>Cas de la filière Baobab</a:t>
            </a:r>
          </a:p>
          <a:p>
            <a:pPr marL="360363" lvl="2" indent="-360363">
              <a:spcBef>
                <a:spcPts val="1200"/>
              </a:spcBef>
              <a:buClr>
                <a:srgbClr val="E7511E"/>
              </a:buClr>
            </a:pPr>
            <a:r>
              <a:rPr lang="fr-FR" sz="2400" dirty="0" smtClean="0"/>
              <a:t>Appui et conseil technique sur les productions maraichères</a:t>
            </a:r>
          </a:p>
          <a:p>
            <a:pPr marL="712788" lvl="4" indent="-357188"/>
            <a:r>
              <a:rPr lang="fr-FR" sz="2000" dirty="0" smtClean="0"/>
              <a:t>Formation et accompagnement des membres</a:t>
            </a:r>
          </a:p>
          <a:p>
            <a:pPr marL="712788" lvl="4" indent="-357188">
              <a:buNone/>
            </a:pPr>
            <a:endParaRPr lang="fr-FR" sz="2000" dirty="0"/>
          </a:p>
          <a:p>
            <a:pPr marL="712788" lvl="4" indent="-357188"/>
            <a:endParaRPr lang="fr-FR" sz="2000" dirty="0"/>
          </a:p>
          <a:p>
            <a:pPr lvl="2"/>
            <a:endParaRPr lang="fr-FR" sz="2400" dirty="0"/>
          </a:p>
          <a:p>
            <a:pPr marL="0" lvl="1" indent="0">
              <a:buNone/>
            </a:pPr>
            <a:endParaRPr lang="fr-FR" sz="2400" dirty="0" smtClean="0"/>
          </a:p>
          <a:p>
            <a:pPr lvl="3">
              <a:buNone/>
            </a:pPr>
            <a:endParaRPr lang="fr-FR" sz="2400" dirty="0" smtClean="0"/>
          </a:p>
          <a:p>
            <a:pPr lvl="1"/>
            <a:endParaRPr lang="fr-FR" sz="2400" dirty="0" smtClean="0"/>
          </a:p>
          <a:p>
            <a:pPr lvl="1">
              <a:buNone/>
            </a:pPr>
            <a:endParaRPr lang="fr-FR" sz="2400" dirty="0" smtClean="0"/>
          </a:p>
          <a:p>
            <a:endParaRPr lang="fr-FR" sz="2400" dirty="0" smtClean="0"/>
          </a:p>
          <a:p>
            <a:endParaRPr lang="fr-FR" sz="2400" dirty="0"/>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18</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Tree>
    <p:extLst>
      <p:ext uri="{BB962C8B-B14F-4D97-AF65-F5344CB8AC3E}">
        <p14:creationId xmlns="" xmlns:p14="http://schemas.microsoft.com/office/powerpoint/2010/main" val="4322629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323528" y="332656"/>
            <a:ext cx="6947594" cy="1081088"/>
          </a:xfrm>
        </p:spPr>
        <p:txBody>
          <a:bodyPr/>
          <a:lstStyle/>
          <a:p>
            <a:r>
              <a:rPr lang="fr-FR" b="1" dirty="0" smtClean="0"/>
              <a:t>Le RHK – </a:t>
            </a:r>
            <a:r>
              <a:rPr lang="fr-FR" sz="2400" b="1" dirty="0" smtClean="0"/>
              <a:t>La filière Baobab</a:t>
            </a:r>
            <a:endParaRPr lang="fr-FR" sz="2400" b="1" dirty="0"/>
          </a:p>
        </p:txBody>
      </p:sp>
      <p:sp>
        <p:nvSpPr>
          <p:cNvPr id="7" name="Espace réservé du contenu 6"/>
          <p:cNvSpPr>
            <a:spLocks noGrp="1"/>
          </p:cNvSpPr>
          <p:nvPr>
            <p:ph idx="1"/>
          </p:nvPr>
        </p:nvSpPr>
        <p:spPr>
          <a:xfrm>
            <a:off x="123925" y="836712"/>
            <a:ext cx="8496944" cy="5544616"/>
          </a:xfrm>
        </p:spPr>
        <p:txBody>
          <a:bodyPr/>
          <a:lstStyle/>
          <a:p>
            <a:pPr marL="712788" lvl="4" indent="-357188"/>
            <a:endParaRPr lang="fr-FR" sz="2000" dirty="0"/>
          </a:p>
          <a:p>
            <a:pPr marL="712788" lvl="4" indent="-357188"/>
            <a:endParaRPr lang="fr-FR" sz="2000" dirty="0"/>
          </a:p>
          <a:p>
            <a:pPr lvl="2"/>
            <a:endParaRPr lang="fr-FR" sz="2400" dirty="0"/>
          </a:p>
          <a:p>
            <a:pPr marL="0" lvl="1" indent="0">
              <a:buNone/>
            </a:pPr>
            <a:endParaRPr lang="fr-FR" sz="2400" dirty="0" smtClean="0"/>
          </a:p>
          <a:p>
            <a:pPr lvl="3">
              <a:buNone/>
            </a:pPr>
            <a:endParaRPr lang="fr-FR" sz="2400" dirty="0" smtClean="0"/>
          </a:p>
          <a:p>
            <a:pPr lvl="1"/>
            <a:endParaRPr lang="fr-FR" sz="2400" dirty="0" smtClean="0"/>
          </a:p>
          <a:p>
            <a:pPr lvl="1">
              <a:buNone/>
            </a:pPr>
            <a:endParaRPr lang="fr-FR" sz="2400" dirty="0" smtClean="0"/>
          </a:p>
          <a:p>
            <a:endParaRPr lang="fr-FR" sz="2400" dirty="0" smtClean="0"/>
          </a:p>
          <a:p>
            <a:endParaRPr lang="fr-FR" sz="2400" dirty="0"/>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19</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pic>
        <p:nvPicPr>
          <p:cNvPr id="2051" name="Picture 3"/>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2627784" y="3645024"/>
            <a:ext cx="6300192" cy="292008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cstate="screen">
            <a:extLst>
              <a:ext uri="{28A0092B-C50C-407E-A947-70E740481C1C}">
                <a14:useLocalDpi xmlns="" xmlns:a14="http://schemas.microsoft.com/office/drawing/2010/main" val="0"/>
              </a:ext>
            </a:extLst>
          </a:blip>
          <a:srcRect/>
          <a:stretch>
            <a:fillRect/>
          </a:stretch>
        </p:blipFill>
        <p:spPr bwMode="auto">
          <a:xfrm>
            <a:off x="539552" y="980728"/>
            <a:ext cx="2648917" cy="294324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5" name="ZoneTexte 14"/>
          <p:cNvSpPr txBox="1"/>
          <p:nvPr/>
        </p:nvSpPr>
        <p:spPr>
          <a:xfrm>
            <a:off x="3707904" y="1628800"/>
            <a:ext cx="2376264" cy="369332"/>
          </a:xfrm>
          <a:prstGeom prst="rect">
            <a:avLst/>
          </a:prstGeom>
          <a:noFill/>
        </p:spPr>
        <p:txBody>
          <a:bodyPr wrap="square" rtlCol="0">
            <a:spAutoFit/>
          </a:bodyPr>
          <a:lstStyle/>
          <a:p>
            <a:r>
              <a:rPr lang="fr-FR" dirty="0" smtClean="0">
                <a:solidFill>
                  <a:srgbClr val="E7511E"/>
                </a:solidFill>
              </a:rPr>
              <a:t>L’arbre baobab</a:t>
            </a:r>
            <a:endParaRPr lang="fr-FR" dirty="0">
              <a:solidFill>
                <a:srgbClr val="E7511E"/>
              </a:solidFill>
            </a:endParaRPr>
          </a:p>
        </p:txBody>
      </p:sp>
      <p:sp>
        <p:nvSpPr>
          <p:cNvPr id="16" name="ZoneTexte 15"/>
          <p:cNvSpPr txBox="1"/>
          <p:nvPr/>
        </p:nvSpPr>
        <p:spPr>
          <a:xfrm>
            <a:off x="5004048" y="2267580"/>
            <a:ext cx="2880320" cy="369332"/>
          </a:xfrm>
          <a:prstGeom prst="rect">
            <a:avLst/>
          </a:prstGeom>
          <a:noFill/>
        </p:spPr>
        <p:txBody>
          <a:bodyPr wrap="square" rtlCol="0">
            <a:spAutoFit/>
          </a:bodyPr>
          <a:lstStyle/>
          <a:p>
            <a:r>
              <a:rPr lang="fr-FR" dirty="0" smtClean="0">
                <a:solidFill>
                  <a:srgbClr val="E7511E"/>
                </a:solidFill>
              </a:rPr>
              <a:t>Le pain de singe, son fruit</a:t>
            </a:r>
            <a:endParaRPr lang="fr-FR" dirty="0">
              <a:solidFill>
                <a:srgbClr val="E7511E"/>
              </a:solidFill>
            </a:endParaRPr>
          </a:p>
        </p:txBody>
      </p:sp>
      <p:sp>
        <p:nvSpPr>
          <p:cNvPr id="17" name="ZoneTexte 16"/>
          <p:cNvSpPr txBox="1"/>
          <p:nvPr/>
        </p:nvSpPr>
        <p:spPr>
          <a:xfrm>
            <a:off x="3419872" y="2924944"/>
            <a:ext cx="3096344" cy="369332"/>
          </a:xfrm>
          <a:prstGeom prst="rect">
            <a:avLst/>
          </a:prstGeom>
          <a:noFill/>
        </p:spPr>
        <p:txBody>
          <a:bodyPr wrap="square" rtlCol="0">
            <a:spAutoFit/>
          </a:bodyPr>
          <a:lstStyle/>
          <a:p>
            <a:r>
              <a:rPr lang="fr-FR" dirty="0" smtClean="0">
                <a:solidFill>
                  <a:srgbClr val="E7511E"/>
                </a:solidFill>
              </a:rPr>
              <a:t>La farine qui en est obtenue</a:t>
            </a:r>
            <a:endParaRPr lang="fr-FR" dirty="0">
              <a:solidFill>
                <a:srgbClr val="E7511E"/>
              </a:solidFill>
            </a:endParaRPr>
          </a:p>
        </p:txBody>
      </p:sp>
      <p:sp>
        <p:nvSpPr>
          <p:cNvPr id="18" name="Flèche droite 17"/>
          <p:cNvSpPr/>
          <p:nvPr/>
        </p:nvSpPr>
        <p:spPr>
          <a:xfrm flipH="1">
            <a:off x="3347864" y="1700808"/>
            <a:ext cx="216024" cy="288032"/>
          </a:xfrm>
          <a:prstGeom prst="rightArrow">
            <a:avLst/>
          </a:prstGeom>
          <a:solidFill>
            <a:srgbClr val="E75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7511E"/>
              </a:solidFill>
            </a:endParaRPr>
          </a:p>
        </p:txBody>
      </p:sp>
      <p:sp>
        <p:nvSpPr>
          <p:cNvPr id="19" name="Flèche vers le bas 18"/>
          <p:cNvSpPr/>
          <p:nvPr/>
        </p:nvSpPr>
        <p:spPr>
          <a:xfrm>
            <a:off x="7308304" y="2708920"/>
            <a:ext cx="216024" cy="792088"/>
          </a:xfrm>
          <a:prstGeom prst="downArrow">
            <a:avLst/>
          </a:prstGeom>
          <a:solidFill>
            <a:srgbClr val="E75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E7511E"/>
              </a:solidFill>
            </a:endParaRPr>
          </a:p>
        </p:txBody>
      </p:sp>
      <p:sp>
        <p:nvSpPr>
          <p:cNvPr id="20" name="Flèche vers le bas 19"/>
          <p:cNvSpPr/>
          <p:nvPr/>
        </p:nvSpPr>
        <p:spPr>
          <a:xfrm>
            <a:off x="4067944" y="3284984"/>
            <a:ext cx="144016" cy="216024"/>
          </a:xfrm>
          <a:prstGeom prst="downArrow">
            <a:avLst/>
          </a:prstGeom>
          <a:solidFill>
            <a:srgbClr val="E75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E7511E"/>
              </a:solidFill>
            </a:endParaRPr>
          </a:p>
        </p:txBody>
      </p:sp>
    </p:spTree>
    <p:extLst>
      <p:ext uri="{BB962C8B-B14F-4D97-AF65-F5344CB8AC3E}">
        <p14:creationId xmlns="" xmlns:p14="http://schemas.microsoft.com/office/powerpoint/2010/main" val="4322629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323528" y="332656"/>
            <a:ext cx="6947594" cy="1081088"/>
          </a:xfrm>
        </p:spPr>
        <p:txBody>
          <a:bodyPr/>
          <a:lstStyle/>
          <a:p>
            <a:r>
              <a:rPr lang="fr-FR" b="1" dirty="0" smtClean="0"/>
              <a:t>Le RHK – </a:t>
            </a:r>
            <a:r>
              <a:rPr lang="fr-FR" sz="2400" b="1" dirty="0" smtClean="0"/>
              <a:t>Zones du baobab</a:t>
            </a:r>
            <a:endParaRPr lang="fr-FR" sz="2400" b="1" dirty="0"/>
          </a:p>
        </p:txBody>
      </p:sp>
      <p:sp>
        <p:nvSpPr>
          <p:cNvPr id="7" name="Espace réservé du contenu 6"/>
          <p:cNvSpPr>
            <a:spLocks noGrp="1"/>
          </p:cNvSpPr>
          <p:nvPr>
            <p:ph idx="1"/>
          </p:nvPr>
        </p:nvSpPr>
        <p:spPr>
          <a:xfrm>
            <a:off x="123925" y="836712"/>
            <a:ext cx="8496944" cy="5544616"/>
          </a:xfrm>
        </p:spPr>
        <p:txBody>
          <a:bodyPr/>
          <a:lstStyle/>
          <a:p>
            <a:pPr marL="712788" lvl="4" indent="-357188"/>
            <a:endParaRPr lang="fr-FR" sz="2000" dirty="0" smtClean="0"/>
          </a:p>
          <a:p>
            <a:pPr marL="712788" lvl="4" indent="-357188"/>
            <a:endParaRPr lang="fr-FR" sz="2000" dirty="0"/>
          </a:p>
          <a:p>
            <a:pPr marL="712788" lvl="4" indent="-357188"/>
            <a:endParaRPr lang="fr-FR" sz="2000" dirty="0"/>
          </a:p>
          <a:p>
            <a:pPr lvl="2"/>
            <a:endParaRPr lang="fr-FR" sz="2400" dirty="0"/>
          </a:p>
          <a:p>
            <a:pPr marL="0" lvl="1" indent="0">
              <a:buNone/>
            </a:pPr>
            <a:endParaRPr lang="fr-FR" sz="2400" dirty="0" smtClean="0"/>
          </a:p>
          <a:p>
            <a:pPr lvl="3">
              <a:buNone/>
            </a:pPr>
            <a:endParaRPr lang="fr-FR" sz="2400" dirty="0" smtClean="0"/>
          </a:p>
          <a:p>
            <a:pPr lvl="1"/>
            <a:endParaRPr lang="fr-FR" sz="2400" dirty="0" smtClean="0"/>
          </a:p>
          <a:p>
            <a:pPr lvl="1">
              <a:buNone/>
            </a:pPr>
            <a:endParaRPr lang="fr-FR" sz="2400" dirty="0" smtClean="0"/>
          </a:p>
          <a:p>
            <a:endParaRPr lang="fr-FR" sz="2400" dirty="0" smtClean="0"/>
          </a:p>
          <a:p>
            <a:endParaRPr lang="fr-FR" sz="2400" dirty="0"/>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20</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pic>
        <p:nvPicPr>
          <p:cNvPr id="2050" name="Picture 2"/>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395536" y="816228"/>
            <a:ext cx="7560840" cy="563792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901516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323528" y="332656"/>
            <a:ext cx="6947594" cy="1081088"/>
          </a:xfrm>
        </p:spPr>
        <p:txBody>
          <a:bodyPr/>
          <a:lstStyle/>
          <a:p>
            <a:r>
              <a:rPr lang="fr-FR" b="1" dirty="0" smtClean="0"/>
              <a:t>Le RHK – </a:t>
            </a:r>
            <a:r>
              <a:rPr lang="fr-FR" sz="2400" b="1" dirty="0" smtClean="0"/>
              <a:t>Production d’oignons bio</a:t>
            </a:r>
            <a:endParaRPr lang="fr-FR" sz="2400" b="1" dirty="0"/>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21</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pic>
        <p:nvPicPr>
          <p:cNvPr id="3" name="Image 2"/>
          <p:cNvPicPr>
            <a:picLocks noChangeAspect="1"/>
          </p:cNvPicPr>
          <p:nvPr/>
        </p:nvPicPr>
        <p:blipFill>
          <a:blip r:embed="rId4" cstate="screen">
            <a:extLst>
              <a:ext uri="{28A0092B-C50C-407E-A947-70E740481C1C}">
                <a14:useLocalDpi xmlns="" xmlns:a14="http://schemas.microsoft.com/office/drawing/2010/main" val="0"/>
              </a:ext>
            </a:extLst>
          </a:blip>
          <a:stretch>
            <a:fillRect/>
          </a:stretch>
        </p:blipFill>
        <p:spPr>
          <a:xfrm>
            <a:off x="683567" y="1172749"/>
            <a:ext cx="7488833" cy="4992555"/>
          </a:xfrm>
          <a:prstGeom prst="rect">
            <a:avLst/>
          </a:prstGeom>
        </p:spPr>
      </p:pic>
    </p:spTree>
    <p:extLst>
      <p:ext uri="{BB962C8B-B14F-4D97-AF65-F5344CB8AC3E}">
        <p14:creationId xmlns="" xmlns:p14="http://schemas.microsoft.com/office/powerpoint/2010/main" val="2579024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611560" y="332656"/>
            <a:ext cx="6659562" cy="1081088"/>
          </a:xfrm>
        </p:spPr>
        <p:txBody>
          <a:bodyPr/>
          <a:lstStyle/>
          <a:p>
            <a:r>
              <a:rPr lang="fr-FR" b="1" dirty="0" smtClean="0"/>
              <a:t>Situation actuelle du RHK</a:t>
            </a:r>
            <a:endParaRPr lang="fr-FR" b="1" dirty="0"/>
          </a:p>
        </p:txBody>
      </p:sp>
      <p:sp>
        <p:nvSpPr>
          <p:cNvPr id="7" name="Espace réservé du contenu 6"/>
          <p:cNvSpPr>
            <a:spLocks noGrp="1"/>
          </p:cNvSpPr>
          <p:nvPr>
            <p:ph idx="1"/>
          </p:nvPr>
        </p:nvSpPr>
        <p:spPr>
          <a:xfrm>
            <a:off x="467544" y="1268760"/>
            <a:ext cx="8424936" cy="5256584"/>
          </a:xfrm>
        </p:spPr>
        <p:txBody>
          <a:bodyPr/>
          <a:lstStyle/>
          <a:p>
            <a:pPr marL="354013" lvl="1" indent="-354013">
              <a:buClr>
                <a:srgbClr val="E7511E"/>
              </a:buClr>
            </a:pPr>
            <a:r>
              <a:rPr lang="fr-FR" sz="2400" dirty="0" smtClean="0"/>
              <a:t>Dans un environnement climatique défavorable, </a:t>
            </a:r>
            <a:br>
              <a:rPr lang="fr-FR" sz="2400" dirty="0" smtClean="0"/>
            </a:br>
            <a:r>
              <a:rPr lang="fr-FR" sz="2400" dirty="0" smtClean="0"/>
              <a:t>le RHK aide les maraichers à créer une alternative économique pour faire fructifier l’épargne des immigrés et assurer un revenu complémentaire pour les femmes.</a:t>
            </a:r>
          </a:p>
          <a:p>
            <a:pPr lvl="1">
              <a:buClr>
                <a:srgbClr val="E7511E"/>
              </a:buClr>
            </a:pPr>
            <a:endParaRPr lang="fr-FR" sz="1800" dirty="0" smtClean="0"/>
          </a:p>
          <a:p>
            <a:pPr marL="357188" lvl="1" indent="-357188">
              <a:buClr>
                <a:srgbClr val="E7511E"/>
              </a:buClr>
            </a:pPr>
            <a:r>
              <a:rPr lang="fr-FR" sz="2400" dirty="0" smtClean="0"/>
              <a:t>Actions phares en matière d’agroécologie</a:t>
            </a:r>
          </a:p>
          <a:p>
            <a:pPr marL="715963" lvl="2" indent="-361950"/>
            <a:r>
              <a:rPr lang="fr-FR" sz="1800" dirty="0" smtClean="0"/>
              <a:t>Production de </a:t>
            </a:r>
            <a:r>
              <a:rPr lang="fr-FR" sz="1800" b="1" dirty="0" smtClean="0"/>
              <a:t>semences d’oignons biologiques</a:t>
            </a:r>
          </a:p>
          <a:p>
            <a:pPr marL="715963" lvl="2" indent="-361950"/>
            <a:r>
              <a:rPr lang="fr-FR" sz="1800" dirty="0" smtClean="0"/>
              <a:t>Case des semences: - conservation des </a:t>
            </a:r>
            <a:r>
              <a:rPr lang="fr-FR" sz="1800" b="1" dirty="0" smtClean="0"/>
              <a:t>semences paysannes locales</a:t>
            </a:r>
          </a:p>
          <a:p>
            <a:pPr marL="715963" lvl="2" indent="-361950"/>
            <a:r>
              <a:rPr lang="fr-FR" sz="1800" b="1" dirty="0" smtClean="0"/>
              <a:t>Filière oignons bio </a:t>
            </a:r>
            <a:r>
              <a:rPr lang="fr-FR" sz="1800" dirty="0" smtClean="0"/>
              <a:t>– meilleur conservation que les non bio,…</a:t>
            </a:r>
          </a:p>
          <a:p>
            <a:pPr marL="715963" lvl="2" indent="-361950"/>
            <a:r>
              <a:rPr lang="fr-FR" sz="1800" dirty="0" smtClean="0"/>
              <a:t>Test de </a:t>
            </a:r>
            <a:r>
              <a:rPr lang="fr-FR" sz="1800" b="1" dirty="0" smtClean="0"/>
              <a:t>contrats paniers </a:t>
            </a:r>
            <a:r>
              <a:rPr lang="fr-FR" sz="1800" dirty="0" smtClean="0"/>
              <a:t>(proche système AMAP)</a:t>
            </a:r>
          </a:p>
          <a:p>
            <a:pPr marL="715963" lvl="2" indent="-361950"/>
            <a:r>
              <a:rPr lang="fr-FR" sz="1800" b="1" dirty="0" smtClean="0"/>
              <a:t>Association maraichage et pisciculture/petit élevage</a:t>
            </a:r>
            <a:r>
              <a:rPr lang="fr-FR" sz="1800" dirty="0" smtClean="0"/>
              <a:t>: intégration des deux activités pour meilleur gestion de la fertilité</a:t>
            </a:r>
          </a:p>
          <a:p>
            <a:pPr marL="539750" lvl="2"/>
            <a:endParaRPr lang="fr-FR" sz="1800" dirty="0" smtClean="0"/>
          </a:p>
          <a:p>
            <a:pPr marL="0" lvl="1" indent="0">
              <a:buNone/>
            </a:pPr>
            <a:endParaRPr lang="fr-FR" sz="2000" dirty="0" smtClean="0"/>
          </a:p>
          <a:p>
            <a:pPr lvl="3">
              <a:buNone/>
            </a:pPr>
            <a:endParaRPr lang="fr-FR" sz="1600" dirty="0" smtClean="0"/>
          </a:p>
          <a:p>
            <a:pPr lvl="1"/>
            <a:endParaRPr lang="fr-FR" sz="1800" dirty="0" smtClean="0"/>
          </a:p>
          <a:p>
            <a:pPr lvl="1">
              <a:buNone/>
            </a:pPr>
            <a:endParaRPr lang="fr-FR" sz="1800" dirty="0" smtClean="0"/>
          </a:p>
          <a:p>
            <a:endParaRPr lang="fr-FR" sz="2400" dirty="0" smtClean="0"/>
          </a:p>
          <a:p>
            <a:endParaRPr lang="fr-FR" sz="2400" dirty="0"/>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22</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Tree>
    <p:extLst>
      <p:ext uri="{BB962C8B-B14F-4D97-AF65-F5344CB8AC3E}">
        <p14:creationId xmlns="" xmlns:p14="http://schemas.microsoft.com/office/powerpoint/2010/main" val="5197755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611560" y="332656"/>
            <a:ext cx="6659562" cy="1081088"/>
          </a:xfrm>
        </p:spPr>
        <p:txBody>
          <a:bodyPr/>
          <a:lstStyle/>
          <a:p>
            <a:r>
              <a:rPr lang="fr-FR" b="1" dirty="0" smtClean="0"/>
              <a:t>Les défis existants du RHK</a:t>
            </a:r>
            <a:endParaRPr lang="fr-FR" b="1" dirty="0"/>
          </a:p>
        </p:txBody>
      </p:sp>
      <p:sp>
        <p:nvSpPr>
          <p:cNvPr id="7" name="Espace réservé du contenu 6"/>
          <p:cNvSpPr>
            <a:spLocks noGrp="1"/>
          </p:cNvSpPr>
          <p:nvPr>
            <p:ph idx="1"/>
          </p:nvPr>
        </p:nvSpPr>
        <p:spPr>
          <a:xfrm>
            <a:off x="467544" y="1412776"/>
            <a:ext cx="8136904" cy="5256584"/>
          </a:xfrm>
        </p:spPr>
        <p:txBody>
          <a:bodyPr/>
          <a:lstStyle/>
          <a:p>
            <a:pPr marL="357188" lvl="1" indent="-357188">
              <a:spcAft>
                <a:spcPts val="1200"/>
              </a:spcAft>
              <a:buClr>
                <a:srgbClr val="E7511E"/>
              </a:buClr>
            </a:pPr>
            <a:r>
              <a:rPr lang="fr-FR" sz="2400" dirty="0" smtClean="0"/>
              <a:t>Outils de financement adaptés aux pratiques agroécologiques – investissement sur le plus long terme.</a:t>
            </a:r>
          </a:p>
          <a:p>
            <a:pPr marL="357188" lvl="1" indent="-357188">
              <a:spcAft>
                <a:spcPts val="1200"/>
              </a:spcAft>
              <a:buClr>
                <a:srgbClr val="E7511E"/>
              </a:buClr>
            </a:pPr>
            <a:r>
              <a:rPr lang="fr-FR" sz="2400" dirty="0" smtClean="0"/>
              <a:t>Valorisation des produits et marchés spécifique des produits bio / </a:t>
            </a:r>
            <a:r>
              <a:rPr lang="fr-FR" sz="2400" dirty="0" err="1" smtClean="0"/>
              <a:t>agroécologiques</a:t>
            </a:r>
            <a:endParaRPr lang="fr-FR" sz="2400" dirty="0" smtClean="0"/>
          </a:p>
          <a:p>
            <a:pPr marL="357188" lvl="1" indent="-357188">
              <a:spcAft>
                <a:spcPts val="1200"/>
              </a:spcAft>
              <a:buClr>
                <a:srgbClr val="E7511E"/>
              </a:buClr>
            </a:pPr>
            <a:r>
              <a:rPr lang="fr-FR" sz="2400" dirty="0" smtClean="0"/>
              <a:t>Approche spécifique vis-à-vis de la jeunesse pour répondre aux problèmes de l’emploi</a:t>
            </a:r>
          </a:p>
          <a:p>
            <a:pPr marL="357188" lvl="1" indent="-357188">
              <a:spcAft>
                <a:spcPts val="1200"/>
              </a:spcAft>
              <a:buClr>
                <a:srgbClr val="E7511E"/>
              </a:buClr>
            </a:pPr>
            <a:r>
              <a:rPr lang="fr-FR" sz="2400" dirty="0" smtClean="0"/>
              <a:t>Soutien par les politiques et programmes publics.</a:t>
            </a:r>
          </a:p>
          <a:p>
            <a:pPr marL="357188" lvl="1" indent="-357188">
              <a:spcAft>
                <a:spcPts val="1200"/>
              </a:spcAft>
              <a:buClr>
                <a:srgbClr val="E7511E"/>
              </a:buClr>
            </a:pPr>
            <a:r>
              <a:rPr lang="fr-FR" sz="2400" dirty="0" smtClean="0"/>
              <a:t>Accompagnement des institutions de recherche dans la valorisation des savoir faire locaux</a:t>
            </a:r>
            <a:endParaRPr lang="fr-FR" sz="2400" dirty="0"/>
          </a:p>
          <a:p>
            <a:pPr marL="357188" lvl="1" indent="-357188">
              <a:spcAft>
                <a:spcPts val="1200"/>
              </a:spcAft>
              <a:buNone/>
            </a:pPr>
            <a:endParaRPr lang="fr-FR" sz="1800" dirty="0" smtClean="0"/>
          </a:p>
          <a:p>
            <a:pPr marL="357188" lvl="3" indent="-357188">
              <a:spcAft>
                <a:spcPts val="1200"/>
              </a:spcAft>
              <a:buNone/>
            </a:pPr>
            <a:endParaRPr lang="fr-FR" sz="1600" dirty="0" smtClean="0"/>
          </a:p>
          <a:p>
            <a:pPr marL="357188" lvl="1" indent="-357188">
              <a:spcAft>
                <a:spcPts val="1200"/>
              </a:spcAft>
            </a:pPr>
            <a:endParaRPr lang="fr-FR" sz="1800" dirty="0" smtClean="0"/>
          </a:p>
          <a:p>
            <a:pPr lvl="1">
              <a:buNone/>
            </a:pPr>
            <a:endParaRPr lang="fr-FR" sz="1800" dirty="0" smtClean="0"/>
          </a:p>
          <a:p>
            <a:endParaRPr lang="fr-FR" sz="2400" dirty="0" smtClean="0"/>
          </a:p>
          <a:p>
            <a:endParaRPr lang="fr-FR" sz="2400" dirty="0"/>
          </a:p>
        </p:txBody>
      </p:sp>
      <p:sp>
        <p:nvSpPr>
          <p:cNvPr id="12" name="Espace réservé du numéro de diapositive 11"/>
          <p:cNvSpPr>
            <a:spLocks noGrp="1"/>
          </p:cNvSpPr>
          <p:nvPr>
            <p:ph type="sldNum" sz="quarter" idx="16"/>
          </p:nvPr>
        </p:nvSpPr>
        <p:spPr/>
        <p:txBody>
          <a:bodyPr/>
          <a:lstStyle/>
          <a:p>
            <a:fld id="{3FCACE36-5995-4C8A-BE2E-B0D8B0933FAE}" type="slidenum">
              <a:rPr lang="fr-FR" smtClean="0"/>
              <a:pPr/>
              <a:t>23</a:t>
            </a:fld>
            <a:endParaRPr lang="fr-FR" dirty="0"/>
          </a:p>
        </p:txBody>
      </p:sp>
      <p:sp>
        <p:nvSpPr>
          <p:cNvPr id="13" name="Espace réservé du pied de page 12"/>
          <p:cNvSpPr>
            <a:spLocks noGrp="1"/>
          </p:cNvSpPr>
          <p:nvPr>
            <p:ph type="ftr" sz="quarter" idx="17"/>
          </p:nvPr>
        </p:nvSpPr>
        <p:spPr/>
        <p:txBody>
          <a:bodyPr/>
          <a:lstStyle/>
          <a:p>
            <a:r>
              <a:rPr lang="fr-FR" smtClean="0"/>
              <a:t>Agroécologie au Sahel   –   CCFD - Terre Solidaire</a:t>
            </a:r>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Tree>
    <p:extLst>
      <p:ext uri="{BB962C8B-B14F-4D97-AF65-F5344CB8AC3E}">
        <p14:creationId xmlns="" xmlns:p14="http://schemas.microsoft.com/office/powerpoint/2010/main" val="5197755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251520" y="404664"/>
            <a:ext cx="7488832" cy="1080120"/>
          </a:xfrm>
        </p:spPr>
        <p:txBody>
          <a:bodyPr/>
          <a:lstStyle/>
          <a:p>
            <a:pPr algn="ctr"/>
            <a:r>
              <a:rPr lang="fr-FR" b="1" dirty="0" smtClean="0"/>
              <a:t>L’</a:t>
            </a:r>
            <a:r>
              <a:rPr lang="fr-FR" b="1" dirty="0" err="1" smtClean="0"/>
              <a:t>Agroécologie</a:t>
            </a:r>
            <a:r>
              <a:rPr lang="fr-FR" b="1" dirty="0" smtClean="0"/>
              <a:t> paysanne, </a:t>
            </a:r>
            <a:br>
              <a:rPr lang="fr-FR" b="1" dirty="0" smtClean="0"/>
            </a:br>
            <a:r>
              <a:rPr lang="fr-FR" b="1" dirty="0" smtClean="0"/>
              <a:t>une vraie solution qui marche</a:t>
            </a:r>
            <a:endParaRPr lang="fr-FR" b="1" dirty="0"/>
          </a:p>
        </p:txBody>
      </p:sp>
      <p:sp>
        <p:nvSpPr>
          <p:cNvPr id="7" name="Espace réservé du contenu 6"/>
          <p:cNvSpPr>
            <a:spLocks noGrp="1"/>
          </p:cNvSpPr>
          <p:nvPr>
            <p:ph idx="1"/>
          </p:nvPr>
        </p:nvSpPr>
        <p:spPr>
          <a:xfrm>
            <a:off x="323528" y="1628800"/>
            <a:ext cx="8496944" cy="4896544"/>
          </a:xfrm>
        </p:spPr>
        <p:txBody>
          <a:bodyPr/>
          <a:lstStyle/>
          <a:p>
            <a:pPr marL="360363" lvl="1" indent="-360363" algn="just">
              <a:buClr>
                <a:srgbClr val="E7511E"/>
              </a:buClr>
            </a:pPr>
            <a:r>
              <a:rPr lang="fr-FR" sz="2400" dirty="0" smtClean="0"/>
              <a:t>Une agriculture adaptée aux enjeux climatiques:</a:t>
            </a:r>
          </a:p>
          <a:p>
            <a:pPr marL="539750" lvl="2" indent="-360363" algn="just"/>
            <a:r>
              <a:rPr lang="fr-FR" sz="2000" dirty="0" smtClean="0"/>
              <a:t>Augmentation de la production, amélioration de la qualité de production, économie localisée</a:t>
            </a:r>
          </a:p>
          <a:p>
            <a:pPr marL="539750" lvl="2" indent="-360363" algn="just"/>
            <a:r>
              <a:rPr lang="fr-FR" sz="2000" dirty="0" smtClean="0"/>
              <a:t>Séquestration du carbone par un meilleur couvert végétal</a:t>
            </a:r>
          </a:p>
          <a:p>
            <a:pPr marL="539750" lvl="2" indent="-360363"/>
            <a:r>
              <a:rPr lang="fr-FR" sz="2000" dirty="0" smtClean="0"/>
              <a:t>Favorise la résilience des populations rurales grâce </a:t>
            </a:r>
            <a:r>
              <a:rPr lang="fr-FR" sz="2000" dirty="0"/>
              <a:t>à la </a:t>
            </a:r>
            <a:r>
              <a:rPr lang="fr-FR" sz="2000" dirty="0" smtClean="0"/>
              <a:t>diversification des pratiques</a:t>
            </a:r>
          </a:p>
          <a:p>
            <a:pPr marL="360363" lvl="2" indent="-360363" algn="just"/>
            <a:endParaRPr lang="fr-FR" sz="1400" dirty="0"/>
          </a:p>
          <a:p>
            <a:pPr marL="360363" lvl="1" indent="-360363" algn="just">
              <a:buClr>
                <a:srgbClr val="E7511E"/>
              </a:buClr>
            </a:pPr>
            <a:r>
              <a:rPr lang="fr-FR" sz="2400" dirty="0" smtClean="0"/>
              <a:t>Mais aussi:	</a:t>
            </a:r>
          </a:p>
          <a:p>
            <a:pPr marL="539750" lvl="2" indent="-360363" algn="just"/>
            <a:r>
              <a:rPr lang="fr-FR" sz="2000" dirty="0" smtClean="0"/>
              <a:t>Préservation de la biodiversité et des cultures</a:t>
            </a:r>
          </a:p>
          <a:p>
            <a:pPr marL="539750" lvl="2" indent="-360363" algn="just"/>
            <a:r>
              <a:rPr lang="fr-FR" sz="2000" dirty="0" smtClean="0"/>
              <a:t>Amélioration de l’emploi en milieu rural et en particulier des jeunes et des femmes</a:t>
            </a:r>
          </a:p>
          <a:p>
            <a:pPr marL="539750" lvl="2" indent="-360363" algn="just"/>
            <a:r>
              <a:rPr lang="fr-FR" sz="2000" dirty="0" smtClean="0"/>
              <a:t>Gouvernance des territoires par les acteurs et gestion durable des ressources: terres, eau, capital semencier</a:t>
            </a:r>
          </a:p>
          <a:p>
            <a:pPr lvl="2" algn="just">
              <a:buNone/>
            </a:pPr>
            <a:endParaRPr lang="fr-FR" sz="1800" dirty="0"/>
          </a:p>
        </p:txBody>
      </p:sp>
      <p:sp>
        <p:nvSpPr>
          <p:cNvPr id="12" name="Espace réservé du numéro de diapositive 11"/>
          <p:cNvSpPr>
            <a:spLocks noGrp="1"/>
          </p:cNvSpPr>
          <p:nvPr>
            <p:ph type="sldNum" sz="quarter" idx="16"/>
          </p:nvPr>
        </p:nvSpPr>
        <p:spPr>
          <a:xfrm>
            <a:off x="-5957" y="6502634"/>
            <a:ext cx="684213" cy="313802"/>
          </a:xfrm>
        </p:spPr>
        <p:txBody>
          <a:bodyPr/>
          <a:lstStyle/>
          <a:p>
            <a:fld id="{3FCACE36-5995-4C8A-BE2E-B0D8B0933FAE}" type="slidenum">
              <a:rPr lang="fr-FR" smtClean="0"/>
              <a:pPr/>
              <a:t>24</a:t>
            </a:fld>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
        <p:nvSpPr>
          <p:cNvPr id="9" name="Espace réservé du pied de page 12"/>
          <p:cNvSpPr>
            <a:spLocks noGrp="1"/>
          </p:cNvSpPr>
          <p:nvPr>
            <p:ph type="ftr" sz="quarter" idx="17"/>
          </p:nvPr>
        </p:nvSpPr>
        <p:spPr>
          <a:xfrm>
            <a:off x="611560" y="6499574"/>
            <a:ext cx="6084031" cy="313802"/>
          </a:xfrm>
        </p:spPr>
        <p:txBody>
          <a:bodyPr/>
          <a:lstStyle/>
          <a:p>
            <a:r>
              <a:rPr lang="fr-FR" smtClean="0"/>
              <a:t>Agroécologie au Sahel   –   CCFD - Terre Solidaire</a:t>
            </a:r>
            <a:endParaRPr lang="fr-FR" dirty="0"/>
          </a:p>
        </p:txBody>
      </p:sp>
    </p:spTree>
    <p:extLst>
      <p:ext uri="{BB962C8B-B14F-4D97-AF65-F5344CB8AC3E}">
        <p14:creationId xmlns="" xmlns:p14="http://schemas.microsoft.com/office/powerpoint/2010/main" val="29469474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
          <p:cNvPicPr>
            <a:picLocks noGrp="1" noChangeAspect="1"/>
          </p:cNvPicPr>
          <p:nvPr>
            <p:ph type="pic" sz="quarter" idx="14"/>
          </p:nvPr>
        </p:nvPicPr>
        <p:blipFill>
          <a:blip r:embed="rId3" cstate="screen">
            <a:extLst>
              <a:ext uri="{28A0092B-C50C-407E-A947-70E740481C1C}">
                <a14:useLocalDpi xmlns="" xmlns:a14="http://schemas.microsoft.com/office/drawing/2010/main" val="0"/>
              </a:ext>
            </a:extLst>
          </a:blip>
          <a:srcRect/>
          <a:stretch>
            <a:fillRect/>
          </a:stretch>
        </p:blipFill>
        <p:spPr>
          <a:xfrm>
            <a:off x="8295428" y="44624"/>
            <a:ext cx="669059" cy="585170"/>
          </a:xfrm>
        </p:spPr>
      </p:pic>
      <p:sp>
        <p:nvSpPr>
          <p:cNvPr id="11" name="Espace réservé du texte 10"/>
          <p:cNvSpPr>
            <a:spLocks noGrp="1"/>
          </p:cNvSpPr>
          <p:nvPr>
            <p:ph type="body" sz="quarter" idx="15"/>
          </p:nvPr>
        </p:nvSpPr>
        <p:spPr/>
        <p:txBody>
          <a:bodyPr/>
          <a:lstStyle/>
          <a:p>
            <a:endParaRPr lang="fr-FR" dirty="0"/>
          </a:p>
        </p:txBody>
      </p:sp>
      <p:sp>
        <p:nvSpPr>
          <p:cNvPr id="6" name="Titre 5"/>
          <p:cNvSpPr>
            <a:spLocks noGrp="1"/>
          </p:cNvSpPr>
          <p:nvPr>
            <p:ph type="title"/>
          </p:nvPr>
        </p:nvSpPr>
        <p:spPr>
          <a:xfrm>
            <a:off x="107504" y="260648"/>
            <a:ext cx="7488832" cy="1080120"/>
          </a:xfrm>
        </p:spPr>
        <p:txBody>
          <a:bodyPr/>
          <a:lstStyle/>
          <a:p>
            <a:pPr lvl="1" algn="ctr"/>
            <a:r>
              <a:rPr lang="fr-FR" sz="2800" b="1" dirty="0" smtClean="0">
                <a:solidFill>
                  <a:srgbClr val="E7511E"/>
                </a:solidFill>
              </a:rPr>
              <a:t>IMPORTANCE POUR LE PHK </a:t>
            </a:r>
            <a:br>
              <a:rPr lang="fr-FR" sz="2800" b="1" dirty="0" smtClean="0">
                <a:solidFill>
                  <a:srgbClr val="E7511E"/>
                </a:solidFill>
              </a:rPr>
            </a:br>
            <a:r>
              <a:rPr lang="fr-FR" sz="2800" b="1" dirty="0" smtClean="0">
                <a:solidFill>
                  <a:srgbClr val="E7511E"/>
                </a:solidFill>
              </a:rPr>
              <a:t>DU SOUTIEN DU CCFD-TERRE SOLIDAIRE</a:t>
            </a:r>
            <a:br>
              <a:rPr lang="fr-FR" sz="2800" b="1" dirty="0" smtClean="0">
                <a:solidFill>
                  <a:srgbClr val="E7511E"/>
                </a:solidFill>
              </a:rPr>
            </a:br>
            <a:endParaRPr lang="fr-FR" sz="2800" dirty="0" smtClean="0"/>
          </a:p>
        </p:txBody>
      </p:sp>
      <p:sp>
        <p:nvSpPr>
          <p:cNvPr id="7" name="Espace réservé du contenu 6"/>
          <p:cNvSpPr>
            <a:spLocks noGrp="1"/>
          </p:cNvSpPr>
          <p:nvPr>
            <p:ph idx="1"/>
          </p:nvPr>
        </p:nvSpPr>
        <p:spPr>
          <a:xfrm>
            <a:off x="323528" y="1340769"/>
            <a:ext cx="8424936" cy="4392487"/>
          </a:xfrm>
        </p:spPr>
        <p:txBody>
          <a:bodyPr/>
          <a:lstStyle/>
          <a:p>
            <a:pPr marL="360363" lvl="1" indent="-360363" algn="just">
              <a:buClr>
                <a:srgbClr val="E7511E"/>
              </a:buClr>
            </a:pPr>
            <a:r>
              <a:rPr lang="fr-FR" sz="2400" dirty="0" smtClean="0"/>
              <a:t>Aide à l’élaboration des solutions :</a:t>
            </a:r>
          </a:p>
          <a:p>
            <a:pPr marL="539750" lvl="2" indent="-360363"/>
            <a:r>
              <a:rPr lang="fr-FR" sz="2000" dirty="0" smtClean="0"/>
              <a:t>Echanges avec d’autres organisations paysannes et </a:t>
            </a:r>
            <a:br>
              <a:rPr lang="fr-FR" sz="2000" dirty="0" smtClean="0"/>
            </a:br>
            <a:r>
              <a:rPr lang="fr-FR" sz="2000" dirty="0" smtClean="0"/>
              <a:t>avec des experts agronomes et participation à des forums</a:t>
            </a:r>
          </a:p>
          <a:p>
            <a:pPr marL="539750" lvl="2" indent="-360363" algn="just"/>
            <a:r>
              <a:rPr lang="fr-FR" sz="2000" dirty="0" smtClean="0"/>
              <a:t>Intégration dans le programme PAIES</a:t>
            </a:r>
          </a:p>
          <a:p>
            <a:pPr marL="360363" lvl="1" indent="-360363" algn="just">
              <a:spcBef>
                <a:spcPts val="1200"/>
              </a:spcBef>
              <a:buClr>
                <a:srgbClr val="E7511E"/>
              </a:buClr>
            </a:pPr>
            <a:r>
              <a:rPr lang="fr-FR" sz="2400" dirty="0" smtClean="0"/>
              <a:t>Soutien financier</a:t>
            </a:r>
          </a:p>
          <a:p>
            <a:pPr marL="539750" lvl="2" indent="-360363" algn="just"/>
            <a:r>
              <a:rPr lang="fr-FR" sz="2000" dirty="0" smtClean="0"/>
              <a:t>Apport financier direct pour leurs projets</a:t>
            </a:r>
          </a:p>
          <a:p>
            <a:pPr marL="539750" lvl="2" indent="-360363" algn="just"/>
            <a:r>
              <a:rPr lang="fr-FR" sz="2000" dirty="0" smtClean="0"/>
              <a:t>Mise en place de dispositifs de financement durables</a:t>
            </a:r>
          </a:p>
          <a:p>
            <a:pPr marL="539750" lvl="2" indent="-360363" algn="just"/>
            <a:r>
              <a:rPr lang="fr-FR" sz="2000" dirty="0" smtClean="0"/>
              <a:t>Soutien d’urgence lors de la sécheresse de 2013</a:t>
            </a:r>
          </a:p>
          <a:p>
            <a:pPr marL="360363" lvl="1" indent="-360363" algn="just">
              <a:spcBef>
                <a:spcPts val="1200"/>
              </a:spcBef>
              <a:buClr>
                <a:srgbClr val="E7511E"/>
              </a:buClr>
            </a:pPr>
            <a:r>
              <a:rPr lang="fr-FR" sz="2400" dirty="0" smtClean="0"/>
              <a:t>Aide à la gestion</a:t>
            </a:r>
          </a:p>
          <a:p>
            <a:pPr marL="539750" lvl="2" indent="-360363" algn="just"/>
            <a:r>
              <a:rPr lang="fr-FR" sz="2000" dirty="0" smtClean="0"/>
              <a:t>Appui au RHK pour son développement et son ancrage régional</a:t>
            </a:r>
          </a:p>
          <a:p>
            <a:pPr marL="539750" lvl="2" indent="-360363" algn="just"/>
            <a:r>
              <a:rPr lang="fr-FR" sz="2000" dirty="0" smtClean="0"/>
              <a:t>Formations pour professionnaliser le Réseau</a:t>
            </a:r>
          </a:p>
          <a:p>
            <a:pPr marL="360363" lvl="2" indent="-360363" algn="just"/>
            <a:endParaRPr lang="fr-FR" sz="1400" dirty="0" smtClean="0"/>
          </a:p>
          <a:p>
            <a:pPr lvl="2" algn="just">
              <a:buNone/>
            </a:pPr>
            <a:endParaRPr lang="fr-FR" sz="1800" dirty="0"/>
          </a:p>
        </p:txBody>
      </p:sp>
      <p:sp>
        <p:nvSpPr>
          <p:cNvPr id="12" name="Espace réservé du numéro de diapositive 11"/>
          <p:cNvSpPr>
            <a:spLocks noGrp="1"/>
          </p:cNvSpPr>
          <p:nvPr>
            <p:ph type="sldNum" sz="quarter" idx="16"/>
          </p:nvPr>
        </p:nvSpPr>
        <p:spPr>
          <a:xfrm>
            <a:off x="-5957" y="6502634"/>
            <a:ext cx="684213" cy="313802"/>
          </a:xfrm>
        </p:spPr>
        <p:txBody>
          <a:bodyPr/>
          <a:lstStyle/>
          <a:p>
            <a:fld id="{3FCACE36-5995-4C8A-BE2E-B0D8B0933FAE}" type="slidenum">
              <a:rPr lang="fr-FR" smtClean="0"/>
              <a:pPr/>
              <a:t>25</a:t>
            </a:fld>
            <a:endParaRPr lang="fr-FR" dirty="0"/>
          </a:p>
        </p:txBody>
      </p:sp>
      <p:sp>
        <p:nvSpPr>
          <p:cNvPr id="14" name="Rectangle 13"/>
          <p:cNvSpPr/>
          <p:nvPr/>
        </p:nvSpPr>
        <p:spPr>
          <a:xfrm>
            <a:off x="9432540" y="0"/>
            <a:ext cx="1800200" cy="558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3"/>
                </a:solidFill>
              </a:rPr>
              <a:t>Pour modifier l’image sur une des pages de texte :</a:t>
            </a:r>
          </a:p>
          <a:p>
            <a:pPr algn="ctr"/>
            <a:endParaRPr lang="fr-FR" sz="1400" dirty="0" smtClean="0">
              <a:solidFill>
                <a:schemeClr val="accent3"/>
              </a:solidFill>
            </a:endParaRPr>
          </a:p>
          <a:p>
            <a:pPr algn="ctr"/>
            <a:r>
              <a:rPr lang="fr-FR" sz="1400" dirty="0" smtClean="0">
                <a:solidFill>
                  <a:schemeClr val="accent3"/>
                </a:solidFill>
              </a:rPr>
              <a:t>Cliquer sur l’icône (ci-contre au dessus de l’image existante, si l’icône n’est pas visible il faut zoomer l’affichage afin de la faire apparaitre) pour ajouter une image, disposer cette image en arrière plan (cliquer avec le bouton droit de la souris sur l’image, sélectionner « Mettre à l’arrière plan »)</a:t>
            </a:r>
            <a:endParaRPr lang="fr-FR" sz="1400" dirty="0">
              <a:solidFill>
                <a:schemeClr val="accent3"/>
              </a:solidFill>
            </a:endParaRPr>
          </a:p>
        </p:txBody>
      </p:sp>
      <p:sp>
        <p:nvSpPr>
          <p:cNvPr id="9" name="Espace réservé du pied de page 12"/>
          <p:cNvSpPr>
            <a:spLocks noGrp="1"/>
          </p:cNvSpPr>
          <p:nvPr>
            <p:ph type="ftr" sz="quarter" idx="17"/>
          </p:nvPr>
        </p:nvSpPr>
        <p:spPr>
          <a:xfrm>
            <a:off x="611560" y="6499574"/>
            <a:ext cx="6084031" cy="313802"/>
          </a:xfrm>
        </p:spPr>
        <p:txBody>
          <a:bodyPr/>
          <a:lstStyle/>
          <a:p>
            <a:r>
              <a:rPr lang="fr-FR" dirty="0" err="1" smtClean="0"/>
              <a:t>Agroécologie</a:t>
            </a:r>
            <a:r>
              <a:rPr lang="fr-FR" dirty="0" smtClean="0"/>
              <a:t> au Sahel   –   CCFD - Terre Solidaire</a:t>
            </a:r>
            <a:endParaRPr lang="fr-FR" dirty="0"/>
          </a:p>
        </p:txBody>
      </p:sp>
      <p:sp>
        <p:nvSpPr>
          <p:cNvPr id="10" name="ZoneTexte 9"/>
          <p:cNvSpPr txBox="1"/>
          <p:nvPr/>
        </p:nvSpPr>
        <p:spPr>
          <a:xfrm>
            <a:off x="395536" y="5589240"/>
            <a:ext cx="7560840" cy="830997"/>
          </a:xfrm>
          <a:prstGeom prst="rect">
            <a:avLst/>
          </a:prstGeom>
          <a:noFill/>
        </p:spPr>
        <p:txBody>
          <a:bodyPr wrap="square" rtlCol="0">
            <a:spAutoFit/>
          </a:bodyPr>
          <a:lstStyle/>
          <a:p>
            <a:pPr algn="ctr"/>
            <a:r>
              <a:rPr lang="fr-FR" sz="2400" b="1" dirty="0" smtClean="0">
                <a:solidFill>
                  <a:srgbClr val="E7511E"/>
                </a:solidFill>
              </a:rPr>
              <a:t>Par son soutien au RHK, le CCFD-Terre Solidaire aide au développement de cette région du Mali</a:t>
            </a:r>
            <a:endParaRPr lang="fr-FR" sz="2400" dirty="0">
              <a:solidFill>
                <a:srgbClr val="E7511E"/>
              </a:solidFill>
            </a:endParaRPr>
          </a:p>
        </p:txBody>
      </p:sp>
    </p:spTree>
    <p:extLst>
      <p:ext uri="{BB962C8B-B14F-4D97-AF65-F5344CB8AC3E}">
        <p14:creationId xmlns="" xmlns:p14="http://schemas.microsoft.com/office/powerpoint/2010/main" val="29469474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Nom : 	de Jacquelot </a:t>
            </a:r>
            <a:br>
              <a:rPr lang="fr-FR" dirty="0" smtClean="0"/>
            </a:br>
            <a:r>
              <a:rPr lang="fr-FR" dirty="0" smtClean="0"/>
              <a:t>Prénom :	Florian</a:t>
            </a:r>
            <a:br>
              <a:rPr lang="fr-FR" dirty="0" smtClean="0"/>
            </a:br>
            <a:r>
              <a:rPr lang="fr-FR" dirty="0"/>
              <a:t/>
            </a:r>
            <a:br>
              <a:rPr lang="fr-FR" dirty="0"/>
            </a:br>
            <a:r>
              <a:rPr lang="fr-FR" dirty="0" smtClean="0"/>
              <a:t>Mail: f.dejacquelot@ccfd-terresolidaire.org</a:t>
            </a:r>
            <a:br>
              <a:rPr lang="fr-FR" dirty="0" smtClean="0"/>
            </a:br>
            <a:endParaRPr lang="fr-FR" dirty="0" smtClean="0"/>
          </a:p>
        </p:txBody>
      </p:sp>
      <p:sp>
        <p:nvSpPr>
          <p:cNvPr id="2" name="ZoneTexte 1"/>
          <p:cNvSpPr txBox="1"/>
          <p:nvPr/>
        </p:nvSpPr>
        <p:spPr>
          <a:xfrm>
            <a:off x="1187624" y="4117980"/>
            <a:ext cx="6264696" cy="523220"/>
          </a:xfrm>
          <a:prstGeom prst="rect">
            <a:avLst/>
          </a:prstGeom>
          <a:noFill/>
        </p:spPr>
        <p:txBody>
          <a:bodyPr wrap="square" rtlCol="0">
            <a:spAutoFit/>
          </a:bodyPr>
          <a:lstStyle/>
          <a:p>
            <a:pPr algn="ctr">
              <a:spcBef>
                <a:spcPts val="600"/>
              </a:spcBef>
            </a:pPr>
            <a:r>
              <a:rPr lang="fr-FR" sz="2800" b="1" dirty="0">
                <a:solidFill>
                  <a:schemeClr val="bg1"/>
                </a:solidFill>
              </a:rPr>
              <a:t>Merci de votre </a:t>
            </a:r>
            <a:r>
              <a:rPr lang="fr-FR" sz="2800" b="1" dirty="0" smtClean="0">
                <a:solidFill>
                  <a:schemeClr val="bg1"/>
                </a:solidFill>
              </a:rPr>
              <a:t>attention !!!</a:t>
            </a:r>
            <a:endParaRPr lang="fr-FR" sz="2800" b="1" dirty="0">
              <a:solidFill>
                <a:schemeClr val="bg1"/>
              </a:solidFill>
            </a:endParaRPr>
          </a:p>
        </p:txBody>
      </p:sp>
      <p:sp>
        <p:nvSpPr>
          <p:cNvPr id="4" name="Rectangle 3"/>
          <p:cNvSpPr/>
          <p:nvPr/>
        </p:nvSpPr>
        <p:spPr>
          <a:xfrm>
            <a:off x="3059832" y="2935977"/>
            <a:ext cx="1944216" cy="276999"/>
          </a:xfrm>
          <a:prstGeom prst="rect">
            <a:avLst/>
          </a:prstGeom>
        </p:spPr>
        <p:txBody>
          <a:bodyPr wrap="square">
            <a:spAutoFit/>
          </a:bodyPr>
          <a:lstStyle/>
          <a:p>
            <a:pPr marL="0" lvl="1">
              <a:buClr>
                <a:srgbClr val="4C2B0E"/>
              </a:buClr>
              <a:buSzPct val="85000"/>
            </a:pPr>
            <a:r>
              <a:rPr lang="fr-FR" sz="1200" b="1" dirty="0" smtClean="0">
                <a:solidFill>
                  <a:schemeClr val="bg1"/>
                </a:solidFill>
                <a:latin typeface="+mj-lt"/>
              </a:rPr>
              <a:t>Version 12 février 2016</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CFD_Orange_v2010">
  <a:themeElements>
    <a:clrScheme name="CCFD">
      <a:dk1>
        <a:sysClr val="windowText" lastClr="000000"/>
      </a:dk1>
      <a:lt1>
        <a:sysClr val="window" lastClr="FFFFFF"/>
      </a:lt1>
      <a:dk2>
        <a:srgbClr val="008A2E"/>
      </a:dk2>
      <a:lt2>
        <a:srgbClr val="97BF0D"/>
      </a:lt2>
      <a:accent1>
        <a:srgbClr val="008CC5"/>
      </a:accent1>
      <a:accent2>
        <a:srgbClr val="273A8B"/>
      </a:accent2>
      <a:accent3>
        <a:srgbClr val="E7511E"/>
      </a:accent3>
      <a:accent4>
        <a:srgbClr val="DAD0BB"/>
      </a:accent4>
      <a:accent5>
        <a:srgbClr val="B4AAAA"/>
      </a:accent5>
      <a:accent6>
        <a:srgbClr val="4C2B0E"/>
      </a:accent6>
      <a:hlink>
        <a:srgbClr val="000000"/>
      </a:hlink>
      <a:folHlink>
        <a:srgbClr val="00000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CCFD_Orange_v2010</Template>
  <TotalTime>0</TotalTime>
  <Words>2464</Words>
  <Application>Microsoft Office PowerPoint</Application>
  <PresentationFormat>Affichage à l'écran (4:3)</PresentationFormat>
  <Paragraphs>335</Paragraphs>
  <Slides>26</Slides>
  <Notes>24</Notes>
  <HiddenSlides>0</HiddenSlides>
  <MMClips>0</MMClips>
  <ScaleCrop>false</ScaleCrop>
  <HeadingPairs>
    <vt:vector size="4" baseType="variant">
      <vt:variant>
        <vt:lpstr>Thème</vt:lpstr>
      </vt:variant>
      <vt:variant>
        <vt:i4>1</vt:i4>
      </vt:variant>
      <vt:variant>
        <vt:lpstr>Titres des diapositives</vt:lpstr>
      </vt:variant>
      <vt:variant>
        <vt:i4>26</vt:i4>
      </vt:variant>
    </vt:vector>
  </HeadingPairs>
  <TitlesOfParts>
    <vt:vector size="27" baseType="lpstr">
      <vt:lpstr>CCFD_Orange_v2010</vt:lpstr>
      <vt:lpstr>Diapositive 1</vt:lpstr>
      <vt:lpstr>Diapositive 2</vt:lpstr>
      <vt:lpstr>Diapositive 3</vt:lpstr>
      <vt:lpstr>Problématiques et enjeux au Sahel</vt:lpstr>
      <vt:lpstr>Indice de Pluies au Sahel      </vt:lpstr>
      <vt:lpstr>Mauritanie  tempête en juillet 2014       </vt:lpstr>
      <vt:lpstr>Niger Culture de mil  desséchée     </vt:lpstr>
      <vt:lpstr>Mauritanie en juillet 2014 Inondation         </vt:lpstr>
      <vt:lpstr>l’agro-écologie</vt:lpstr>
      <vt:lpstr>l’agroécologie</vt:lpstr>
      <vt:lpstr>Niger exemple de demi lune MISE EN PLACE POUR  RALENTIR LA DESERTIFICATION      </vt:lpstr>
      <vt:lpstr>Casamance - 2015 Ferme école agroécologique     </vt:lpstr>
      <vt:lpstr>Casamance - 2015 Cours sur la fabrication de compost       </vt:lpstr>
      <vt:lpstr>Programme agroécologie au Sahel (PAIES)</vt:lpstr>
      <vt:lpstr>phase Pilote du PAIES</vt:lpstr>
      <vt:lpstr>Le RHK (Réseau des Horticulteurs de kayes)</vt:lpstr>
      <vt:lpstr>Le RHK – un acteur important de la région de  KAyes</vt:lpstr>
      <vt:lpstr>Le RHK – Missions et actions Phares</vt:lpstr>
      <vt:lpstr>Le RHK – La filière Baobab</vt:lpstr>
      <vt:lpstr>Le RHK – Zones du baobab</vt:lpstr>
      <vt:lpstr>Le RHK – Production d’oignons bio</vt:lpstr>
      <vt:lpstr>Situation actuelle du RHK</vt:lpstr>
      <vt:lpstr>Les défis existants du RHK</vt:lpstr>
      <vt:lpstr>L’Agroécologie paysanne,  une vraie solution qui marche</vt:lpstr>
      <vt:lpstr>IMPORTANCE POUR LE PHK  DU SOUTIEN DU CCFD-TERRE SOLIDAIRE </vt:lpstr>
      <vt:lpstr>Nom :  de Jacquelot  Prénom : Florian  Mail: f.dejacquelot@ccfd-terresolidaire.org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2014-05-21T13:50:50Z</dcterms:created>
  <dcterms:modified xsi:type="dcterms:W3CDTF">2016-02-15T10:55:55Z</dcterms:modified>
</cp:coreProperties>
</file>