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58" r:id="rId5"/>
    <p:sldId id="259" r:id="rId6"/>
    <p:sldId id="275" r:id="rId7"/>
    <p:sldId id="274" r:id="rId8"/>
    <p:sldId id="263" r:id="rId9"/>
    <p:sldId id="260" r:id="rId10"/>
    <p:sldId id="264" r:id="rId11"/>
    <p:sldId id="261" r:id="rId12"/>
    <p:sldId id="276" r:id="rId13"/>
    <p:sldId id="272" r:id="rId14"/>
    <p:sldId id="265" r:id="rId15"/>
    <p:sldId id="262" r:id="rId16"/>
    <p:sldId id="267" r:id="rId17"/>
    <p:sldId id="269" r:id="rId18"/>
    <p:sldId id="270" r:id="rId19"/>
    <p:sldId id="271" r:id="rId20"/>
    <p:sldId id="268"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5146C91-67EE-4AB2-8CD9-271A2FC86490}" type="datetimeFigureOut">
              <a:rPr lang="fr-FR" smtClean="0"/>
              <a:t>12/01/2016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1149574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5146C91-67EE-4AB2-8CD9-271A2FC86490}" type="datetimeFigureOut">
              <a:rPr lang="fr-FR" smtClean="0"/>
              <a:t>12/01/2016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823473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5146C91-67EE-4AB2-8CD9-271A2FC86490}" type="datetimeFigureOut">
              <a:rPr lang="fr-FR" smtClean="0"/>
              <a:t>12/01/2016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877282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5146C91-67EE-4AB2-8CD9-271A2FC86490}" type="datetimeFigureOut">
              <a:rPr lang="fr-FR" smtClean="0"/>
              <a:t>12/01/2016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3056547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5146C91-67EE-4AB2-8CD9-271A2FC86490}" type="datetimeFigureOut">
              <a:rPr lang="fr-FR" smtClean="0"/>
              <a:t>12/01/2016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39926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5146C91-67EE-4AB2-8CD9-271A2FC86490}" type="datetimeFigureOut">
              <a:rPr lang="fr-FR" smtClean="0"/>
              <a:t>12/01/2016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2548473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5146C91-67EE-4AB2-8CD9-271A2FC86490}" type="datetimeFigureOut">
              <a:rPr lang="fr-FR" smtClean="0"/>
              <a:t>12/01/2016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585172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5146C91-67EE-4AB2-8CD9-271A2FC86490}" type="datetimeFigureOut">
              <a:rPr lang="fr-FR" smtClean="0"/>
              <a:t>12/01/2016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2067740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5146C91-67EE-4AB2-8CD9-271A2FC86490}" type="datetimeFigureOut">
              <a:rPr lang="fr-FR" smtClean="0"/>
              <a:t>12/01/2016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2283512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5146C91-67EE-4AB2-8CD9-271A2FC86490}" type="datetimeFigureOut">
              <a:rPr lang="fr-FR" smtClean="0"/>
              <a:t>12/01/2016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1742161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5146C91-67EE-4AB2-8CD9-271A2FC86490}" type="datetimeFigureOut">
              <a:rPr lang="fr-FR" smtClean="0"/>
              <a:t>12/01/2016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29FA39-10C1-47B4-9293-3A4C46BD0E4A}" type="slidenum">
              <a:rPr lang="fr-FR" smtClean="0"/>
              <a:t>‹N°›</a:t>
            </a:fld>
            <a:endParaRPr lang="fr-FR"/>
          </a:p>
        </p:txBody>
      </p:sp>
    </p:spTree>
    <p:extLst>
      <p:ext uri="{BB962C8B-B14F-4D97-AF65-F5344CB8AC3E}">
        <p14:creationId xmlns:p14="http://schemas.microsoft.com/office/powerpoint/2010/main" val="892141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46C91-67EE-4AB2-8CD9-271A2FC86490}" type="datetimeFigureOut">
              <a:rPr lang="fr-FR" smtClean="0"/>
              <a:t>12/01/2016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9FA39-10C1-47B4-9293-3A4C46BD0E4A}" type="slidenum">
              <a:rPr lang="fr-FR" smtClean="0"/>
              <a:t>‹N°›</a:t>
            </a:fld>
            <a:endParaRPr lang="fr-FR"/>
          </a:p>
        </p:txBody>
      </p:sp>
    </p:spTree>
    <p:extLst>
      <p:ext uri="{BB962C8B-B14F-4D97-AF65-F5344CB8AC3E}">
        <p14:creationId xmlns:p14="http://schemas.microsoft.com/office/powerpoint/2010/main" val="2551631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332656"/>
            <a:ext cx="7772400" cy="1470025"/>
          </a:xfrm>
        </p:spPr>
        <p:txBody>
          <a:bodyPr>
            <a:normAutofit/>
          </a:bodyPr>
          <a:lstStyle/>
          <a:p>
            <a:r>
              <a:rPr lang="fr-FR" sz="3600" b="1" dirty="0">
                <a:ea typeface="PMingLiU"/>
                <a:cs typeface="Times New Roman"/>
              </a:rPr>
              <a:t>CE QUI SE PASSE DANS NOTRE MAISON</a:t>
            </a:r>
            <a:endParaRPr lang="fr-FR" sz="3600" dirty="0"/>
          </a:p>
        </p:txBody>
      </p:sp>
      <p:sp>
        <p:nvSpPr>
          <p:cNvPr id="3" name="Sous-titre 2"/>
          <p:cNvSpPr>
            <a:spLocks noGrp="1"/>
          </p:cNvSpPr>
          <p:nvPr>
            <p:ph type="subTitle" idx="1"/>
          </p:nvPr>
        </p:nvSpPr>
        <p:spPr/>
        <p:txBody>
          <a:bodyPr/>
          <a:lstStyle/>
          <a:p>
            <a:endParaRPr lang="fr-FR" dirty="0"/>
          </a:p>
        </p:txBody>
      </p:sp>
      <p:sp>
        <p:nvSpPr>
          <p:cNvPr id="4" name="Rectangle 3"/>
          <p:cNvSpPr/>
          <p:nvPr/>
        </p:nvSpPr>
        <p:spPr>
          <a:xfrm>
            <a:off x="683568" y="1412777"/>
            <a:ext cx="7488832" cy="6356099"/>
          </a:xfrm>
          <a:prstGeom prst="rect">
            <a:avLst/>
          </a:prstGeom>
        </p:spPr>
        <p:txBody>
          <a:bodyPr wrap="square">
            <a:spAutoFit/>
          </a:bodyPr>
          <a:lstStyle/>
          <a:p>
            <a:r>
              <a:rPr lang="fr-FR" dirty="0" smtClean="0"/>
              <a:t>Afin de prendre </a:t>
            </a:r>
            <a:r>
              <a:rPr lang="fr-FR" dirty="0"/>
              <a:t>une douloureuse conscience, d’oser transformer en souffrance personnelle ce qui se passe dans le monde, et ainsi de reconnaître la contribution que chacun peut </a:t>
            </a:r>
            <a:r>
              <a:rPr lang="fr-FR" dirty="0" smtClean="0"/>
              <a:t>apporter LS 19</a:t>
            </a:r>
          </a:p>
          <a:p>
            <a:endParaRPr lang="fr-FR" dirty="0"/>
          </a:p>
          <a:p>
            <a:pPr>
              <a:lnSpc>
                <a:spcPct val="115000"/>
              </a:lnSpc>
              <a:spcAft>
                <a:spcPts val="1000"/>
              </a:spcAft>
            </a:pPr>
            <a:r>
              <a:rPr lang="fr-FR" b="1" dirty="0" smtClean="0">
                <a:ea typeface="PMingLiU"/>
                <a:cs typeface="Times New Roman"/>
              </a:rPr>
              <a:t>I. POLLUTION </a:t>
            </a:r>
            <a:r>
              <a:rPr lang="fr-FR" b="1" dirty="0">
                <a:ea typeface="PMingLiU"/>
                <a:cs typeface="Times New Roman"/>
              </a:rPr>
              <a:t>ET CHANGEMENT </a:t>
            </a:r>
            <a:r>
              <a:rPr lang="fr-FR" b="1" dirty="0" smtClean="0">
                <a:ea typeface="PMingLiU"/>
                <a:cs typeface="Times New Roman"/>
              </a:rPr>
              <a:t>CLIMATIQUE</a:t>
            </a:r>
            <a:endParaRPr lang="fr-FR" dirty="0" smtClean="0">
              <a:ea typeface="PMingLiU"/>
              <a:cs typeface="Times New Roman"/>
            </a:endParaRPr>
          </a:p>
          <a:p>
            <a:r>
              <a:rPr lang="fr-FR" b="1" dirty="0" smtClean="0"/>
              <a:t>II. LA QUESTION DE L’EAU </a:t>
            </a:r>
          </a:p>
          <a:p>
            <a:endParaRPr lang="fr-FR" b="1" dirty="0" smtClean="0"/>
          </a:p>
          <a:p>
            <a:r>
              <a:rPr lang="fr-FR" b="1" dirty="0" smtClean="0"/>
              <a:t>III. LA PERTE DE BIODIVERSITÉ</a:t>
            </a:r>
          </a:p>
          <a:p>
            <a:endParaRPr lang="fr-FR" dirty="0" smtClean="0"/>
          </a:p>
          <a:p>
            <a:r>
              <a:rPr lang="fr-FR" b="1" dirty="0" smtClean="0"/>
              <a:t>IV</a:t>
            </a:r>
            <a:r>
              <a:rPr lang="fr-FR" b="1" dirty="0"/>
              <a:t>. DÉTÉRIORATION DE LA QUALITÉ DE LA VIE HUMAINE ET DÉGRADATION </a:t>
            </a:r>
            <a:r>
              <a:rPr lang="fr-FR" b="1" dirty="0" smtClean="0"/>
              <a:t>SOCIALE</a:t>
            </a:r>
          </a:p>
          <a:p>
            <a:endParaRPr lang="fr-FR" dirty="0"/>
          </a:p>
          <a:p>
            <a:r>
              <a:rPr lang="fr-FR" b="1" dirty="0" smtClean="0"/>
              <a:t>V</a:t>
            </a:r>
            <a:r>
              <a:rPr lang="fr-FR" b="1" dirty="0"/>
              <a:t>. INÉGALITÉ </a:t>
            </a:r>
            <a:r>
              <a:rPr lang="fr-FR" b="1" dirty="0" smtClean="0"/>
              <a:t>PLANÉTAIRE</a:t>
            </a:r>
          </a:p>
          <a:p>
            <a:endParaRPr lang="fr-FR" dirty="0" smtClean="0"/>
          </a:p>
          <a:p>
            <a:r>
              <a:rPr lang="fr-FR" b="1" dirty="0" smtClean="0"/>
              <a:t>VI</a:t>
            </a:r>
            <a:r>
              <a:rPr lang="fr-FR" b="1" dirty="0"/>
              <a:t>. LA FAIBLESSE DES </a:t>
            </a:r>
            <a:r>
              <a:rPr lang="fr-FR" b="1" dirty="0" smtClean="0"/>
              <a:t>RÉACTIONS</a:t>
            </a:r>
          </a:p>
          <a:p>
            <a:endParaRPr lang="fr-FR" dirty="0"/>
          </a:p>
          <a:p>
            <a:r>
              <a:rPr lang="fr-FR" b="1" dirty="0" smtClean="0"/>
              <a:t>VII</a:t>
            </a:r>
            <a:r>
              <a:rPr lang="fr-FR" b="1" dirty="0"/>
              <a:t>. DIVERSITÉ D’OPINIONS</a:t>
            </a:r>
            <a:endParaRPr lang="fr-FR" dirty="0"/>
          </a:p>
          <a:p>
            <a:endParaRPr lang="fr-FR" dirty="0" smtClean="0"/>
          </a:p>
          <a:p>
            <a:endParaRPr lang="fr-FR" dirty="0"/>
          </a:p>
          <a:p>
            <a:endParaRPr lang="fr-FR" dirty="0" smtClean="0"/>
          </a:p>
          <a:p>
            <a:endParaRPr lang="fr-FR" dirty="0"/>
          </a:p>
          <a:p>
            <a:endParaRPr lang="fr-FR" dirty="0"/>
          </a:p>
        </p:txBody>
      </p:sp>
    </p:spTree>
    <p:extLst>
      <p:ext uri="{BB962C8B-B14F-4D97-AF65-F5344CB8AC3E}">
        <p14:creationId xmlns:p14="http://schemas.microsoft.com/office/powerpoint/2010/main" val="1265235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611560" y="260648"/>
            <a:ext cx="8075240" cy="5865515"/>
          </a:xfrm>
        </p:spPr>
        <p:txBody>
          <a:bodyPr>
            <a:normAutofit fontScale="92500"/>
          </a:bodyPr>
          <a:lstStyle/>
          <a:p>
            <a:r>
              <a:rPr lang="fr-FR" i="1" dirty="0"/>
              <a:t>une vraie approche écologique se transforme toujours en une approche sociale</a:t>
            </a:r>
            <a:r>
              <a:rPr lang="fr-FR" dirty="0"/>
              <a:t>, qui doit intégrer la justice dans les discussions sur l’environnement, pour écouter </a:t>
            </a:r>
            <a:r>
              <a:rPr lang="fr-FR" i="1" dirty="0"/>
              <a:t>tant la clameur de la terre que la clameur des pauvres</a:t>
            </a:r>
            <a:r>
              <a:rPr lang="fr-FR" dirty="0" smtClean="0"/>
              <a:t>. LS 49</a:t>
            </a:r>
          </a:p>
          <a:p>
            <a:endParaRPr lang="fr-FR" dirty="0" smtClean="0"/>
          </a:p>
          <a:p>
            <a:r>
              <a:rPr lang="fr-FR" dirty="0" smtClean="0"/>
              <a:t>Nous avons besoin de renforcer la conscience que nous sommes une seule famille humaine. Il n’y a pas de frontières ni de barrières politiques ou sociales qui nous permettent de nous isoler, et pour cela même il n’y a pas non plus de place pour la globalisation de l’indifférence.LS 52</a:t>
            </a:r>
            <a:endParaRPr lang="fr-FR" dirty="0"/>
          </a:p>
        </p:txBody>
      </p:sp>
    </p:spTree>
    <p:extLst>
      <p:ext uri="{BB962C8B-B14F-4D97-AF65-F5344CB8AC3E}">
        <p14:creationId xmlns:p14="http://schemas.microsoft.com/office/powerpoint/2010/main" val="772137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81958"/>
            <a:ext cx="8136904" cy="3539430"/>
          </a:xfrm>
          <a:prstGeom prst="rect">
            <a:avLst/>
          </a:prstGeom>
        </p:spPr>
        <p:txBody>
          <a:bodyPr wrap="square">
            <a:spAutoFit/>
          </a:bodyPr>
          <a:lstStyle/>
          <a:p>
            <a:pPr marL="342900" lvl="0" indent="-342900">
              <a:spcBef>
                <a:spcPct val="20000"/>
              </a:spcBef>
              <a:buFont typeface="Arial" panose="020B0604020202020204" pitchFamily="34" charset="0"/>
              <a:buChar char="•"/>
            </a:pPr>
            <a:r>
              <a:rPr lang="fr-FR" sz="3200" dirty="0">
                <a:solidFill>
                  <a:prstClr val="black"/>
                </a:solidFill>
              </a:rPr>
              <a:t>Nous avons besoin de renforcer la conscience que nous sommes une seule famille humaine. Il n’y a pas de frontières ni de barrières politiques ou sociales qui nous permettent de nous isoler, et pour cela même il n’y a pas non plus de place pour la globalisation de l’indifférence.LS 52</a:t>
            </a:r>
          </a:p>
        </p:txBody>
      </p:sp>
    </p:spTree>
    <p:extLst>
      <p:ext uri="{BB962C8B-B14F-4D97-AF65-F5344CB8AC3E}">
        <p14:creationId xmlns:p14="http://schemas.microsoft.com/office/powerpoint/2010/main" val="8027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L’EVANGILE DE LA CREATION</a:t>
            </a:r>
            <a:endParaRPr lang="fr-FR" dirty="0"/>
          </a:p>
        </p:txBody>
      </p:sp>
      <p:sp>
        <p:nvSpPr>
          <p:cNvPr id="3" name="Espace réservé du contenu 2"/>
          <p:cNvSpPr>
            <a:spLocks noGrp="1"/>
          </p:cNvSpPr>
          <p:nvPr>
            <p:ph idx="1"/>
          </p:nvPr>
        </p:nvSpPr>
        <p:spPr/>
        <p:txBody>
          <a:bodyPr>
            <a:normAutofit fontScale="92500" lnSpcReduction="10000"/>
          </a:bodyPr>
          <a:lstStyle/>
          <a:p>
            <a:r>
              <a:rPr lang="fr-FR" sz="1800" dirty="0" smtClean="0"/>
              <a:t>la science et la religion, qui proposent des approches différentes de la réalité, peuvent entrer dans un dialogue intense et fécond pour toutes deux LS62</a:t>
            </a:r>
          </a:p>
          <a:p>
            <a:endParaRPr lang="fr-FR" sz="1800" dirty="0" smtClean="0"/>
          </a:p>
          <a:p>
            <a:r>
              <a:rPr lang="fr-FR" sz="3000" b="1" dirty="0"/>
              <a:t>I. LA LUMIÈRE QU’OFFRE LA FOI</a:t>
            </a:r>
            <a:r>
              <a:rPr lang="fr-FR" sz="3000" dirty="0"/>
              <a:t> </a:t>
            </a:r>
            <a:endParaRPr lang="fr-FR" sz="3000" dirty="0" smtClean="0"/>
          </a:p>
          <a:p>
            <a:r>
              <a:rPr lang="fr-FR" sz="3000" b="1" dirty="0"/>
              <a:t>II. LA SAGESSE DES RÉCITS BIBLIQUES</a:t>
            </a:r>
            <a:endParaRPr lang="fr-FR" sz="3000" dirty="0"/>
          </a:p>
          <a:p>
            <a:r>
              <a:rPr lang="fr-FR" sz="3000" b="1" dirty="0"/>
              <a:t>III. LE MYSTÈRE DE </a:t>
            </a:r>
            <a:r>
              <a:rPr lang="fr-FR" sz="3000" b="1" dirty="0" smtClean="0"/>
              <a:t>L’UNIVERS</a:t>
            </a:r>
          </a:p>
          <a:p>
            <a:r>
              <a:rPr lang="fr-FR" sz="3000" b="1" dirty="0"/>
              <a:t>IV. LE MESSAGE DE CHAQUE CRÉATURE DANS L’HARMONIE DE TOUTE LA CRÉATION</a:t>
            </a:r>
            <a:endParaRPr lang="fr-FR" sz="3000" dirty="0"/>
          </a:p>
          <a:p>
            <a:r>
              <a:rPr lang="fr-FR" sz="3000" b="1" dirty="0"/>
              <a:t>V. UNE COMMUNION UNIVERSELLE</a:t>
            </a:r>
            <a:endParaRPr lang="fr-FR" sz="3000" dirty="0"/>
          </a:p>
          <a:p>
            <a:r>
              <a:rPr lang="fr-FR" sz="3000" b="1" dirty="0"/>
              <a:t>VI. LA DESTINATION COMMUNE DES BIENS</a:t>
            </a:r>
            <a:endParaRPr lang="fr-FR" sz="3000" dirty="0"/>
          </a:p>
          <a:p>
            <a:r>
              <a:rPr lang="fr-FR" sz="3000" b="1" dirty="0"/>
              <a:t>VII. LE REGARD DE JÉSUS</a:t>
            </a:r>
            <a:endParaRPr lang="fr-FR" sz="3000" dirty="0"/>
          </a:p>
          <a:p>
            <a:endParaRPr lang="fr-FR" dirty="0"/>
          </a:p>
          <a:p>
            <a:endParaRPr lang="fr-FR" dirty="0"/>
          </a:p>
          <a:p>
            <a:endParaRPr lang="fr-FR" dirty="0"/>
          </a:p>
        </p:txBody>
      </p:sp>
    </p:spTree>
    <p:extLst>
      <p:ext uri="{BB962C8B-B14F-4D97-AF65-F5344CB8AC3E}">
        <p14:creationId xmlns:p14="http://schemas.microsoft.com/office/powerpoint/2010/main" val="387652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2656"/>
            <a:ext cx="8352928" cy="3785652"/>
          </a:xfrm>
          <a:prstGeom prst="rect">
            <a:avLst/>
          </a:prstGeom>
        </p:spPr>
        <p:txBody>
          <a:bodyPr wrap="square">
            <a:spAutoFit/>
          </a:bodyPr>
          <a:lstStyle/>
          <a:p>
            <a:r>
              <a:rPr lang="fr-FR" sz="2800" dirty="0" smtClean="0">
                <a:latin typeface="Times New Roman" panose="02020603050405020304" pitchFamily="18" charset="0"/>
                <a:cs typeface="Times New Roman" panose="02020603050405020304" pitchFamily="18" charset="0"/>
              </a:rPr>
              <a:t>…Tout est lié. Il faut donc une préoccupation pour l’environnement unie à un amour sincère envers les êtres humains, et à un engagement constant pour les problèmes de la société. …(91)</a:t>
            </a:r>
          </a:p>
          <a:p>
            <a:endParaRPr lang="fr-FR" sz="800" dirty="0" smtClean="0">
              <a:latin typeface="Times New Roman" panose="02020603050405020304" pitchFamily="18" charset="0"/>
              <a:cs typeface="Times New Roman" panose="02020603050405020304" pitchFamily="18" charset="0"/>
            </a:endParaRPr>
          </a:p>
          <a:p>
            <a:endParaRPr lang="fr-FR" sz="800" dirty="0" smtClean="0">
              <a:latin typeface="Times New Roman" panose="02020603050405020304" pitchFamily="18" charset="0"/>
              <a:cs typeface="Times New Roman" panose="02020603050405020304" pitchFamily="18" charset="0"/>
            </a:endParaRPr>
          </a:p>
          <a:p>
            <a:r>
              <a:rPr lang="fr-FR" sz="2800" dirty="0" smtClean="0">
                <a:latin typeface="Times New Roman" panose="02020603050405020304" pitchFamily="18" charset="0"/>
                <a:cs typeface="Times New Roman" panose="02020603050405020304" pitchFamily="18" charset="0"/>
              </a:rPr>
              <a:t> Celui qui s’approprie quelque chose, c’est seulement pour l’administrer pour le bien de tous. Si nous ne le faisons pas, nous chargeons notre conscience du poids de nier l’existence des autres.(95)</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3200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1012954"/>
            <a:ext cx="8208912" cy="4524315"/>
          </a:xfrm>
          <a:prstGeom prst="rect">
            <a:avLst/>
          </a:prstGeom>
        </p:spPr>
        <p:txBody>
          <a:bodyPr wrap="square">
            <a:spAutoFit/>
          </a:bodyPr>
          <a:lstStyle/>
          <a:p>
            <a:pPr lvl="0"/>
            <a:r>
              <a:rPr lang="fr-FR" sz="3600" dirty="0">
                <a:solidFill>
                  <a:prstClr val="black"/>
                </a:solidFill>
                <a:latin typeface="Times New Roman" panose="02020603050405020304" pitchFamily="18" charset="0"/>
                <a:cs typeface="Times New Roman" panose="02020603050405020304" pitchFamily="18" charset="0"/>
              </a:rPr>
              <a:t>Tout est lié, et, comme êtres humains, nous sommes tous unis comme des frères et des sœurs dans un merveilleux pèlerinage, entrelacés par l’amour que Dieu porte à chacune de ses créatures et qui nous unit aussi, avec une tendre affection, à frère soleil, à sœur lune, à sœur rivière et à mère terre.(92)</a:t>
            </a:r>
          </a:p>
        </p:txBody>
      </p:sp>
    </p:spTree>
    <p:extLst>
      <p:ext uri="{BB962C8B-B14F-4D97-AF65-F5344CB8AC3E}">
        <p14:creationId xmlns:p14="http://schemas.microsoft.com/office/powerpoint/2010/main" val="2202921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1047114"/>
            <a:ext cx="6858000" cy="4031873"/>
          </a:xfrm>
          <a:prstGeom prst="rect">
            <a:avLst/>
          </a:prstGeom>
        </p:spPr>
        <p:txBody>
          <a:bodyPr wrap="square">
            <a:spAutoFit/>
          </a:bodyPr>
          <a:lstStyle/>
          <a:p>
            <a:pPr lvl="0"/>
            <a:r>
              <a:rPr lang="fr-FR" sz="3200" dirty="0">
                <a:solidFill>
                  <a:prstClr val="black"/>
                </a:solidFill>
                <a:latin typeface="Times New Roman" panose="02020603050405020304" pitchFamily="18" charset="0"/>
                <a:cs typeface="Times New Roman" panose="02020603050405020304" pitchFamily="18" charset="0"/>
              </a:rPr>
              <a:t>Tout est lié, et, comme êtres humains, nous sommes tous unis comme des frères et des sœurs dans un merveilleux pèlerinage, entrelacés par l’amour que Dieu porte à chacune de ses créatures et qui nous unit aussi, avec une tendre affection, à frère soleil, à sœur lune, à sœur rivière et à mère terre.(92)</a:t>
            </a:r>
          </a:p>
        </p:txBody>
      </p:sp>
    </p:spTree>
    <p:extLst>
      <p:ext uri="{BB962C8B-B14F-4D97-AF65-F5344CB8AC3E}">
        <p14:creationId xmlns:p14="http://schemas.microsoft.com/office/powerpoint/2010/main" val="1811302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404664"/>
            <a:ext cx="8229600" cy="1143000"/>
          </a:xfrm>
        </p:spPr>
        <p:txBody>
          <a:bodyPr>
            <a:normAutofit/>
          </a:bodyPr>
          <a:lstStyle/>
          <a:p>
            <a:r>
              <a:rPr lang="fr-FR" sz="3200" b="1" dirty="0"/>
              <a:t>LA RACINE HUMAINE DE LA CRISE ECOLOGIQUE</a:t>
            </a:r>
            <a:r>
              <a:rPr lang="fr-FR" sz="3200" dirty="0"/>
              <a:t/>
            </a:r>
            <a:br>
              <a:rPr lang="fr-FR" sz="3200" dirty="0"/>
            </a:br>
            <a:endParaRPr lang="fr-FR" sz="3200" dirty="0"/>
          </a:p>
        </p:txBody>
      </p:sp>
      <p:sp>
        <p:nvSpPr>
          <p:cNvPr id="3" name="Espace réservé du contenu 2"/>
          <p:cNvSpPr>
            <a:spLocks noGrp="1"/>
          </p:cNvSpPr>
          <p:nvPr>
            <p:ph idx="1"/>
          </p:nvPr>
        </p:nvSpPr>
        <p:spPr/>
        <p:txBody>
          <a:bodyPr/>
          <a:lstStyle/>
          <a:p>
            <a:r>
              <a:rPr lang="fr-FR" b="1" dirty="0"/>
              <a:t>I. LA TECHNOLOGIE : CRÉATIVITÉ ET POUVOIR</a:t>
            </a:r>
            <a:endParaRPr lang="fr-FR" dirty="0"/>
          </a:p>
          <a:p>
            <a:r>
              <a:rPr lang="fr-FR" b="1" dirty="0"/>
              <a:t>II. LA GLOBALISATION DU PARADIGME TECHNOCRATIQUE</a:t>
            </a:r>
            <a:endParaRPr lang="fr-FR" dirty="0"/>
          </a:p>
          <a:p>
            <a:r>
              <a:rPr lang="fr-FR" b="1" dirty="0"/>
              <a:t>III. CRISE ET CONSÉQUENCES DE L’ANTHROPOCENTRISME MODERNE</a:t>
            </a:r>
            <a:endParaRPr lang="fr-FR" dirty="0"/>
          </a:p>
          <a:p>
            <a:pPr lvl="1"/>
            <a:r>
              <a:rPr lang="fr-FR" i="1" dirty="0"/>
              <a:t>Le relativisme </a:t>
            </a:r>
            <a:r>
              <a:rPr lang="fr-FR" i="1" dirty="0" smtClean="0"/>
              <a:t>pratique</a:t>
            </a:r>
          </a:p>
          <a:p>
            <a:pPr lvl="1"/>
            <a:r>
              <a:rPr lang="fr-FR" i="1" dirty="0" smtClean="0"/>
              <a:t>La </a:t>
            </a:r>
            <a:r>
              <a:rPr lang="fr-FR" i="1" dirty="0"/>
              <a:t>nécessité de préserver le travail</a:t>
            </a:r>
            <a:endParaRPr lang="fr-FR" dirty="0"/>
          </a:p>
          <a:p>
            <a:pPr lvl="1"/>
            <a:r>
              <a:rPr lang="fr-FR" i="1" dirty="0"/>
              <a:t>L’innovation biologique à partir de la recherche</a:t>
            </a:r>
            <a:endParaRPr lang="fr-FR" dirty="0"/>
          </a:p>
          <a:p>
            <a:pPr lvl="1"/>
            <a:endParaRPr lang="fr-FR" dirty="0"/>
          </a:p>
          <a:p>
            <a:endParaRPr lang="fr-FR" dirty="0"/>
          </a:p>
        </p:txBody>
      </p:sp>
    </p:spTree>
    <p:extLst>
      <p:ext uri="{BB962C8B-B14F-4D97-AF65-F5344CB8AC3E}">
        <p14:creationId xmlns:p14="http://schemas.microsoft.com/office/powerpoint/2010/main" val="5641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76672"/>
            <a:ext cx="7920880" cy="4524315"/>
          </a:xfrm>
          <a:prstGeom prst="rect">
            <a:avLst/>
          </a:prstGeom>
        </p:spPr>
        <p:txBody>
          <a:bodyPr wrap="square">
            <a:spAutoFit/>
          </a:bodyPr>
          <a:lstStyle/>
          <a:p>
            <a:r>
              <a:rPr lang="fr-FR" sz="2400" dirty="0" smtClean="0"/>
              <a:t>Il </a:t>
            </a:r>
            <a:r>
              <a:rPr lang="fr-FR" sz="2400" dirty="0"/>
              <a:t>n’y aura pas de nouvelle relation avec la nature sans un être humain </a:t>
            </a:r>
            <a:r>
              <a:rPr lang="fr-FR" sz="2400" dirty="0" smtClean="0"/>
              <a:t>nouveau…</a:t>
            </a:r>
            <a:r>
              <a:rPr lang="fr-FR" sz="2400" dirty="0"/>
              <a:t> On ne peut pas exiger de l’être humain un engagement respectueux envers le monde si on ne reconnaît pas et ne valorise pas en même temps ses capacités particulières de connaissance, de volonté, de liberté et de responsabilité.…(118) </a:t>
            </a:r>
            <a:endParaRPr lang="fr-FR" sz="2400" dirty="0" smtClean="0"/>
          </a:p>
          <a:p>
            <a:endParaRPr lang="fr-FR" sz="2400" dirty="0"/>
          </a:p>
          <a:p>
            <a:r>
              <a:rPr lang="fr-FR" sz="2400" dirty="0" smtClean="0"/>
              <a:t>l’ouverture </a:t>
            </a:r>
            <a:r>
              <a:rPr lang="fr-FR" sz="2400" dirty="0"/>
              <a:t>à un “ tu ” capable de connaître, d’aimer, et de dialoguer continue d’être la grande noblesse de la personne humaine. </a:t>
            </a:r>
            <a:r>
              <a:rPr lang="fr-FR" sz="2400" dirty="0" smtClean="0">
                <a:ea typeface="PMingLiU"/>
                <a:cs typeface="Times New Roman"/>
              </a:rPr>
              <a:t>… </a:t>
            </a:r>
            <a:r>
              <a:rPr lang="fr-FR" sz="2400" dirty="0">
                <a:ea typeface="PMingLiU"/>
                <a:cs typeface="Times New Roman"/>
              </a:rPr>
              <a:t>on ne peut pas envisager une relation avec l’environnement isolée de la relation avec les autres personnes et avec Dieu. </a:t>
            </a:r>
            <a:r>
              <a:rPr lang="fr-FR" sz="2400" dirty="0" smtClean="0">
                <a:ea typeface="PMingLiU"/>
                <a:cs typeface="Times New Roman"/>
              </a:rPr>
              <a:t>(</a:t>
            </a:r>
            <a:r>
              <a:rPr lang="fr-FR" sz="2400" dirty="0" smtClean="0"/>
              <a:t>119</a:t>
            </a:r>
            <a:r>
              <a:rPr lang="fr-FR" sz="2400" dirty="0"/>
              <a:t>)</a:t>
            </a:r>
          </a:p>
        </p:txBody>
      </p:sp>
    </p:spTree>
    <p:extLst>
      <p:ext uri="{BB962C8B-B14F-4D97-AF65-F5344CB8AC3E}">
        <p14:creationId xmlns:p14="http://schemas.microsoft.com/office/powerpoint/2010/main" val="3686536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UNE ECOLOGIE INTEGRALE</a:t>
            </a:r>
            <a:endParaRPr lang="fr-FR" dirty="0"/>
          </a:p>
        </p:txBody>
      </p:sp>
      <p:sp>
        <p:nvSpPr>
          <p:cNvPr id="3" name="Espace réservé du contenu 2"/>
          <p:cNvSpPr>
            <a:spLocks noGrp="1"/>
          </p:cNvSpPr>
          <p:nvPr>
            <p:ph idx="1"/>
          </p:nvPr>
        </p:nvSpPr>
        <p:spPr/>
        <p:txBody>
          <a:bodyPr/>
          <a:lstStyle/>
          <a:p>
            <a:r>
              <a:rPr lang="fr-FR" b="1" dirty="0"/>
              <a:t>I. L’ÉCOLOGIE ENVIRONNEMENTALE, ÉCONOMIQUE ET SOCIALE</a:t>
            </a:r>
            <a:endParaRPr lang="fr-FR" dirty="0"/>
          </a:p>
          <a:p>
            <a:r>
              <a:rPr lang="fr-FR" b="1" dirty="0"/>
              <a:t>II. L’ÉCOLOGIE CULTURELLE</a:t>
            </a:r>
            <a:endParaRPr lang="fr-FR" dirty="0"/>
          </a:p>
          <a:p>
            <a:r>
              <a:rPr lang="fr-FR" b="1" dirty="0"/>
              <a:t>III. L’ÉCOLOGIE DE LA VIE QUOTIDIENNE</a:t>
            </a:r>
            <a:endParaRPr lang="fr-FR" dirty="0"/>
          </a:p>
          <a:p>
            <a:r>
              <a:rPr lang="fr-FR" b="1" dirty="0"/>
              <a:t>IV. LE PRINCIPE DU BIEN COMMUN</a:t>
            </a:r>
            <a:endParaRPr lang="fr-FR" dirty="0"/>
          </a:p>
          <a:p>
            <a:endParaRPr lang="fr-FR" dirty="0"/>
          </a:p>
        </p:txBody>
      </p:sp>
    </p:spTree>
    <p:extLst>
      <p:ext uri="{BB962C8B-B14F-4D97-AF65-F5344CB8AC3E}">
        <p14:creationId xmlns:p14="http://schemas.microsoft.com/office/powerpoint/2010/main" val="2324360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04664"/>
            <a:ext cx="8280920" cy="6494085"/>
          </a:xfrm>
          <a:prstGeom prst="rect">
            <a:avLst/>
          </a:prstGeom>
        </p:spPr>
        <p:txBody>
          <a:bodyPr wrap="square">
            <a:spAutoFit/>
          </a:bodyPr>
          <a:lstStyle/>
          <a:p>
            <a:r>
              <a:rPr lang="fr-FR" sz="3200" dirty="0" smtClean="0"/>
              <a:t>l’environnement est  une relation, celle qui existe entre la nature et la société qui l’habite…Il y a …une seule et complexe crise socio-environnementale. </a:t>
            </a:r>
            <a:endParaRPr lang="fr-FR" sz="3200" dirty="0"/>
          </a:p>
          <a:p>
            <a:r>
              <a:rPr lang="fr-FR" sz="3200" dirty="0" smtClean="0"/>
              <a:t>…une approche intégrale pour combattre la pauvreté, pour rendre la dignité aux exclus et simultanément pour préserver la nature.….(139)</a:t>
            </a:r>
          </a:p>
          <a:p>
            <a:endParaRPr lang="fr-FR" sz="2400" dirty="0" smtClean="0"/>
          </a:p>
          <a:p>
            <a:r>
              <a:rPr lang="fr-FR" sz="2400" dirty="0" smtClean="0"/>
              <a:t> L’écologie humaine implique aussi la relation de la vie de l’être humain avec la loi morale inscrite dans sa propre nature, </a:t>
            </a:r>
          </a:p>
          <a:p>
            <a:r>
              <a:rPr lang="fr-FR" sz="2400" dirty="0" smtClean="0"/>
              <a:t>relation nécessaire pour pouvoir créer un environnement plus digne. … </a:t>
            </a:r>
          </a:p>
          <a:p>
            <a:r>
              <a:rPr lang="fr-FR" sz="2400" dirty="0" smtClean="0"/>
              <a:t>L’acceptation de son propre corps comme don de Dieu est nécessaire pour accueillir et pour accepter le monde tout entier comme don du Père et maison commune ; (155)</a:t>
            </a:r>
            <a:endParaRPr lang="fr-FR" sz="2400" dirty="0"/>
          </a:p>
        </p:txBody>
      </p:sp>
    </p:spTree>
    <p:extLst>
      <p:ext uri="{BB962C8B-B14F-4D97-AF65-F5344CB8AC3E}">
        <p14:creationId xmlns:p14="http://schemas.microsoft.com/office/powerpoint/2010/main" val="3278792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166843"/>
            <a:ext cx="7776864" cy="3970318"/>
          </a:xfrm>
          <a:prstGeom prst="rect">
            <a:avLst/>
          </a:prstGeom>
        </p:spPr>
        <p:txBody>
          <a:bodyPr wrap="square">
            <a:spAutoFit/>
          </a:bodyPr>
          <a:lstStyle/>
          <a:p>
            <a:pPr lvl="0"/>
            <a:r>
              <a:rPr lang="fr-FR" sz="2400" dirty="0">
                <a:solidFill>
                  <a:prstClr val="black"/>
                </a:solidFill>
              </a:rPr>
              <a:t> </a:t>
            </a:r>
            <a:r>
              <a:rPr lang="fr-FR" sz="2800" dirty="0">
                <a:solidFill>
                  <a:prstClr val="black"/>
                </a:solidFill>
              </a:rPr>
              <a:t>L’écologie humaine implique aussi la relation de la vie de l’être humain avec la loi morale inscrite dans sa propre nature, </a:t>
            </a:r>
          </a:p>
          <a:p>
            <a:pPr lvl="0"/>
            <a:r>
              <a:rPr lang="fr-FR" sz="2800" dirty="0">
                <a:solidFill>
                  <a:prstClr val="black"/>
                </a:solidFill>
              </a:rPr>
              <a:t>relation nécessaire pour pouvoir créer un environnement plus digne. … </a:t>
            </a:r>
          </a:p>
          <a:p>
            <a:pPr lvl="0"/>
            <a:r>
              <a:rPr lang="fr-FR" sz="2800" dirty="0">
                <a:solidFill>
                  <a:prstClr val="black"/>
                </a:solidFill>
              </a:rPr>
              <a:t>L’acceptation de son propre corps comme don de Dieu est nécessaire pour accueillir et pour accepter le monde tout entier comme don du Père et maison commune ; (155)</a:t>
            </a:r>
            <a:endParaRPr lang="fr-FR" sz="2800" dirty="0"/>
          </a:p>
        </p:txBody>
      </p:sp>
    </p:spTree>
    <p:extLst>
      <p:ext uri="{BB962C8B-B14F-4D97-AF65-F5344CB8AC3E}">
        <p14:creationId xmlns:p14="http://schemas.microsoft.com/office/powerpoint/2010/main" val="321294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04664"/>
            <a:ext cx="8496944" cy="6001643"/>
          </a:xfrm>
          <a:prstGeom prst="rect">
            <a:avLst/>
          </a:prstGeom>
        </p:spPr>
        <p:txBody>
          <a:bodyPr wrap="square">
            <a:spAutoFit/>
          </a:bodyPr>
          <a:lstStyle/>
          <a:p>
            <a:r>
              <a:rPr lang="fr-FR" sz="3200" dirty="0"/>
              <a:t>Une écologie intégrale implique de consacrer un peu de temps à retrouver l’harmonie sereine avec la création, à réfléchir sur notre style de vie et sur nos idéaux, à contempler le Créateur, qui vit parmi nous et dans ce qui nous entoure, dont la présence « ne doit pas être fabriquée, mais découverte, dévoilée</a:t>
            </a:r>
            <a:r>
              <a:rPr lang="fr-FR" sz="3200" dirty="0" smtClean="0"/>
              <a:t>». </a:t>
            </a:r>
            <a:r>
              <a:rPr lang="fr-FR" sz="3200" dirty="0" err="1" smtClean="0"/>
              <a:t>Ls</a:t>
            </a:r>
            <a:r>
              <a:rPr lang="fr-FR" sz="3200" dirty="0" smtClean="0"/>
              <a:t> 225</a:t>
            </a:r>
          </a:p>
          <a:p>
            <a:endParaRPr lang="fr-FR" sz="3200" dirty="0" smtClean="0"/>
          </a:p>
          <a:p>
            <a:r>
              <a:rPr lang="fr-FR" sz="3200" dirty="0"/>
              <a:t> Une écologie intégrale est aussi faite de simples gestes quotidiens par lesquels nous rompons la logique de la violence, de l’exploitation, de l’égoïsme</a:t>
            </a:r>
            <a:r>
              <a:rPr lang="fr-FR" sz="3200" dirty="0" smtClean="0"/>
              <a:t>. </a:t>
            </a:r>
            <a:r>
              <a:rPr lang="fr-FR" sz="3200" dirty="0" err="1" smtClean="0"/>
              <a:t>Ls</a:t>
            </a:r>
            <a:r>
              <a:rPr lang="fr-FR" sz="3200" dirty="0" smtClean="0"/>
              <a:t> 230</a:t>
            </a:r>
            <a:endParaRPr lang="fr-FR" sz="3200" dirty="0"/>
          </a:p>
        </p:txBody>
      </p:sp>
    </p:spTree>
    <p:extLst>
      <p:ext uri="{BB962C8B-B14F-4D97-AF65-F5344CB8AC3E}">
        <p14:creationId xmlns:p14="http://schemas.microsoft.com/office/powerpoint/2010/main" val="2232564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648072"/>
          </a:xfrm>
        </p:spPr>
        <p:txBody>
          <a:bodyPr>
            <a:normAutofit/>
          </a:bodyPr>
          <a:lstStyle/>
          <a:p>
            <a:r>
              <a:rPr lang="fr-FR" sz="2800" b="1" dirty="0"/>
              <a:t>QUELQUES LIGNES D’ORIENTATION ET D’ACTION</a:t>
            </a:r>
            <a:endParaRPr lang="fr-FR" sz="2800" dirty="0"/>
          </a:p>
        </p:txBody>
      </p:sp>
      <p:sp>
        <p:nvSpPr>
          <p:cNvPr id="3" name="Espace réservé du contenu 2"/>
          <p:cNvSpPr>
            <a:spLocks noGrp="1"/>
          </p:cNvSpPr>
          <p:nvPr>
            <p:ph idx="1"/>
          </p:nvPr>
        </p:nvSpPr>
        <p:spPr>
          <a:xfrm>
            <a:off x="395536" y="764704"/>
            <a:ext cx="8229600" cy="5760640"/>
          </a:xfrm>
        </p:spPr>
        <p:txBody>
          <a:bodyPr>
            <a:normAutofit/>
          </a:bodyPr>
          <a:lstStyle/>
          <a:p>
            <a:r>
              <a:rPr lang="fr-FR" b="1" dirty="0" smtClean="0"/>
              <a:t> Le </a:t>
            </a:r>
            <a:r>
              <a:rPr lang="fr-FR" b="1" dirty="0" smtClean="0">
                <a:solidFill>
                  <a:srgbClr val="FF0000"/>
                </a:solidFill>
              </a:rPr>
              <a:t>dialogue</a:t>
            </a:r>
            <a:r>
              <a:rPr lang="fr-FR" b="1" dirty="0" smtClean="0"/>
              <a:t> sur l’environnement dans la </a:t>
            </a:r>
            <a:r>
              <a:rPr lang="fr-FR" b="1" dirty="0" smtClean="0">
                <a:solidFill>
                  <a:schemeClr val="accent1"/>
                </a:solidFill>
              </a:rPr>
              <a:t>politique internationale</a:t>
            </a:r>
          </a:p>
          <a:p>
            <a:r>
              <a:rPr lang="fr-FR" b="1" dirty="0" smtClean="0"/>
              <a:t> Le </a:t>
            </a:r>
            <a:r>
              <a:rPr lang="fr-FR" b="1" dirty="0" smtClean="0">
                <a:solidFill>
                  <a:srgbClr val="FF0000"/>
                </a:solidFill>
              </a:rPr>
              <a:t>dialogue </a:t>
            </a:r>
            <a:r>
              <a:rPr lang="fr-FR" b="1" dirty="0" smtClean="0"/>
              <a:t>en vue de </a:t>
            </a:r>
            <a:r>
              <a:rPr lang="fr-FR" b="1" dirty="0" smtClean="0">
                <a:solidFill>
                  <a:schemeClr val="accent1"/>
                </a:solidFill>
              </a:rPr>
              <a:t>nouvelles politiques nationales et locales</a:t>
            </a:r>
          </a:p>
          <a:p>
            <a:r>
              <a:rPr lang="fr-FR" b="1" dirty="0" smtClean="0">
                <a:solidFill>
                  <a:srgbClr val="FF0000"/>
                </a:solidFill>
              </a:rPr>
              <a:t>Dialogue</a:t>
            </a:r>
            <a:r>
              <a:rPr lang="fr-FR" b="1" dirty="0" smtClean="0"/>
              <a:t> et transparence dans les </a:t>
            </a:r>
            <a:r>
              <a:rPr lang="fr-FR" b="1" dirty="0" smtClean="0">
                <a:solidFill>
                  <a:schemeClr val="accent1"/>
                </a:solidFill>
              </a:rPr>
              <a:t>processus de prise de décisions</a:t>
            </a:r>
          </a:p>
          <a:p>
            <a:r>
              <a:rPr lang="fr-FR" b="1" dirty="0" smtClean="0">
                <a:solidFill>
                  <a:schemeClr val="accent1"/>
                </a:solidFill>
              </a:rPr>
              <a:t>Politique et économie </a:t>
            </a:r>
            <a:r>
              <a:rPr lang="fr-FR" b="1" dirty="0" smtClean="0"/>
              <a:t>en </a:t>
            </a:r>
            <a:r>
              <a:rPr lang="fr-FR" b="1" dirty="0" smtClean="0">
                <a:solidFill>
                  <a:srgbClr val="FF0000"/>
                </a:solidFill>
              </a:rPr>
              <a:t>dialogue</a:t>
            </a:r>
            <a:r>
              <a:rPr lang="fr-FR" b="1" dirty="0" smtClean="0"/>
              <a:t>  pour la plénitude humaine</a:t>
            </a:r>
          </a:p>
          <a:p>
            <a:r>
              <a:rPr lang="fr-FR" b="1" dirty="0" smtClean="0"/>
              <a:t>Les </a:t>
            </a:r>
            <a:r>
              <a:rPr lang="fr-FR" b="1" dirty="0" smtClean="0">
                <a:solidFill>
                  <a:schemeClr val="accent1"/>
                </a:solidFill>
              </a:rPr>
              <a:t>religions</a:t>
            </a:r>
            <a:r>
              <a:rPr lang="fr-FR" b="1" dirty="0" smtClean="0"/>
              <a:t> dans le </a:t>
            </a:r>
            <a:r>
              <a:rPr lang="fr-FR" b="1" dirty="0" smtClean="0">
                <a:solidFill>
                  <a:srgbClr val="FF0000"/>
                </a:solidFill>
              </a:rPr>
              <a:t>dialogue </a:t>
            </a:r>
            <a:r>
              <a:rPr lang="fr-FR" b="1" dirty="0" smtClean="0"/>
              <a:t>avec les </a:t>
            </a:r>
            <a:r>
              <a:rPr lang="fr-FR" b="1" dirty="0" smtClean="0">
                <a:solidFill>
                  <a:schemeClr val="accent1"/>
                </a:solidFill>
              </a:rPr>
              <a:t>sciences</a:t>
            </a:r>
          </a:p>
          <a:p>
            <a:endParaRPr lang="fr-FR" dirty="0"/>
          </a:p>
        </p:txBody>
      </p:sp>
    </p:spTree>
    <p:extLst>
      <p:ext uri="{BB962C8B-B14F-4D97-AF65-F5344CB8AC3E}">
        <p14:creationId xmlns:p14="http://schemas.microsoft.com/office/powerpoint/2010/main" val="3477861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568952" cy="5855449"/>
          </a:xfrm>
          <a:prstGeom prst="rect">
            <a:avLst/>
          </a:prstGeom>
        </p:spPr>
        <p:txBody>
          <a:bodyPr wrap="square">
            <a:spAutoFit/>
          </a:bodyPr>
          <a:lstStyle/>
          <a:p>
            <a:r>
              <a:rPr lang="fr-FR" sz="2400" dirty="0"/>
              <a:t>L’interdépendance nous oblige à penser à </a:t>
            </a:r>
            <a:r>
              <a:rPr lang="fr-FR" sz="2400" i="1" dirty="0"/>
              <a:t>un monde unique, à un projet commun</a:t>
            </a:r>
            <a:r>
              <a:rPr lang="fr-FR" sz="2400" dirty="0" smtClean="0"/>
              <a:t>.(164)</a:t>
            </a:r>
          </a:p>
          <a:p>
            <a:endParaRPr lang="fr-FR" sz="2400" dirty="0" smtClean="0"/>
          </a:p>
          <a:p>
            <a:pPr>
              <a:lnSpc>
                <a:spcPct val="115000"/>
              </a:lnSpc>
              <a:spcAft>
                <a:spcPts val="1000"/>
              </a:spcAft>
            </a:pPr>
            <a:r>
              <a:rPr lang="fr-FR" sz="2400" dirty="0" smtClean="0"/>
              <a:t> </a:t>
            </a:r>
            <a:r>
              <a:rPr lang="fr-FR" sz="2400" dirty="0">
                <a:ea typeface="PMingLiU"/>
                <a:cs typeface="Times New Roman"/>
              </a:rPr>
              <a:t>Il s’agit d’ouvrir le chemin à différentes opportunités qui n’impliquent pas d’arrêter la créativité de l’homme et son rêve de progrès, mais d’orienter cette énergie vers des voies </a:t>
            </a:r>
            <a:r>
              <a:rPr lang="fr-FR" sz="2400" dirty="0" smtClean="0">
                <a:ea typeface="PMingLiU"/>
                <a:cs typeface="Times New Roman"/>
              </a:rPr>
              <a:t>nouvelles</a:t>
            </a:r>
            <a:r>
              <a:rPr lang="fr-FR" sz="2400" dirty="0">
                <a:ea typeface="PMingLiU"/>
                <a:cs typeface="Times New Roman"/>
              </a:rPr>
              <a:t>.(191</a:t>
            </a:r>
            <a:r>
              <a:rPr lang="fr-FR" sz="2400" dirty="0" smtClean="0">
                <a:ea typeface="PMingLiU"/>
                <a:cs typeface="Times New Roman"/>
              </a:rPr>
              <a:t>)</a:t>
            </a:r>
            <a:r>
              <a:rPr lang="fr-FR" sz="2400" dirty="0">
                <a:ea typeface="PMingLiU"/>
                <a:cs typeface="Times New Roman"/>
              </a:rPr>
              <a:t>  Il s’agit …de redéfinir le progrès. </a:t>
            </a:r>
            <a:r>
              <a:rPr lang="fr-FR" sz="2400" dirty="0" smtClean="0">
                <a:ea typeface="PMingLiU"/>
                <a:cs typeface="Times New Roman"/>
              </a:rPr>
              <a:t>(</a:t>
            </a:r>
            <a:r>
              <a:rPr lang="fr-FR" sz="2400" dirty="0">
                <a:ea typeface="PMingLiU"/>
                <a:cs typeface="Times New Roman"/>
              </a:rPr>
              <a:t>194)</a:t>
            </a:r>
          </a:p>
          <a:p>
            <a:pPr>
              <a:lnSpc>
                <a:spcPct val="115000"/>
              </a:lnSpc>
              <a:spcAft>
                <a:spcPts val="1000"/>
              </a:spcAft>
            </a:pPr>
            <a:r>
              <a:rPr lang="fr-FR" sz="2400" dirty="0">
                <a:ea typeface="PMingLiU"/>
                <a:cs typeface="Times New Roman"/>
              </a:rPr>
              <a:t>La gravité de la crise écologique exige que tous nous pensions au bien commun et avancions sur un chemin de dialogue qui demande patience, ascèse et générosité, nous souvenant toujours que « la réalité est supérieure à l’idée ». (201)</a:t>
            </a:r>
          </a:p>
          <a:p>
            <a:pPr>
              <a:lnSpc>
                <a:spcPct val="115000"/>
              </a:lnSpc>
              <a:spcAft>
                <a:spcPts val="1000"/>
              </a:spcAft>
            </a:pPr>
            <a:endParaRPr lang="fr-FR" dirty="0">
              <a:ea typeface="PMingLiU"/>
              <a:cs typeface="Times New Roman"/>
            </a:endParaRPr>
          </a:p>
          <a:p>
            <a:endParaRPr lang="fr-FR" dirty="0" smtClean="0"/>
          </a:p>
          <a:p>
            <a:endParaRPr lang="fr-FR" dirty="0"/>
          </a:p>
        </p:txBody>
      </p:sp>
    </p:spTree>
    <p:extLst>
      <p:ext uri="{BB962C8B-B14F-4D97-AF65-F5344CB8AC3E}">
        <p14:creationId xmlns:p14="http://schemas.microsoft.com/office/powerpoint/2010/main" val="291203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08720"/>
            <a:ext cx="8229600" cy="5949280"/>
          </a:xfrm>
        </p:spPr>
        <p:txBody>
          <a:bodyPr>
            <a:normAutofit fontScale="25000" lnSpcReduction="20000"/>
          </a:bodyPr>
          <a:lstStyle/>
          <a:p>
            <a:pPr>
              <a:lnSpc>
                <a:spcPct val="115000"/>
              </a:lnSpc>
              <a:spcAft>
                <a:spcPts val="1000"/>
              </a:spcAft>
            </a:pPr>
            <a:r>
              <a:rPr lang="fr-FR" sz="6400" b="1" dirty="0" smtClean="0">
                <a:ea typeface="PMingLiU"/>
                <a:cs typeface="Times New Roman"/>
              </a:rPr>
              <a:t>La conscience d’une origine commune, d’une appartenance mutuelle et d’un avenir partagé par tous, est nécessaire. Cette conscience fondamentale permettrait le développement de nouvelles convictions, attitudes et formes de vie. Ainsi un grand défi culturel, spirituel et éducatif, qui supposera de longs processus de régénération, est mis en évidence. LS202</a:t>
            </a:r>
          </a:p>
          <a:p>
            <a:pPr>
              <a:lnSpc>
                <a:spcPct val="115000"/>
              </a:lnSpc>
              <a:spcAft>
                <a:spcPts val="1000"/>
              </a:spcAft>
            </a:pPr>
            <a:r>
              <a:rPr lang="fr-FR" sz="11200" b="1" dirty="0" smtClean="0">
                <a:solidFill>
                  <a:srgbClr val="0070C0"/>
                </a:solidFill>
                <a:ea typeface="PMingLiU"/>
                <a:cs typeface="Times New Roman"/>
              </a:rPr>
              <a:t>Miser sur un autre style de vie</a:t>
            </a:r>
            <a:endParaRPr lang="fr-FR" sz="11200" dirty="0" smtClean="0">
              <a:solidFill>
                <a:srgbClr val="0070C0"/>
              </a:solidFill>
              <a:ea typeface="PMingLiU"/>
              <a:cs typeface="Times New Roman"/>
            </a:endParaRPr>
          </a:p>
          <a:p>
            <a:r>
              <a:rPr lang="fr-FR" sz="11200" b="1" dirty="0" smtClean="0">
                <a:solidFill>
                  <a:srgbClr val="0070C0"/>
                </a:solidFill>
                <a:ea typeface="PMingLiU"/>
                <a:cs typeface="Times New Roman"/>
              </a:rPr>
              <a:t>Éducation pour l’alliance entre l’humanité et l’environnement</a:t>
            </a:r>
          </a:p>
          <a:p>
            <a:r>
              <a:rPr lang="fr-FR" sz="11200" b="1" dirty="0" smtClean="0">
                <a:solidFill>
                  <a:srgbClr val="00B050"/>
                </a:solidFill>
                <a:ea typeface="PMingLiU"/>
                <a:cs typeface="Times New Roman"/>
              </a:rPr>
              <a:t>La conversion écologique</a:t>
            </a:r>
          </a:p>
          <a:p>
            <a:r>
              <a:rPr lang="fr-FR" sz="11200" b="1" dirty="0" smtClean="0">
                <a:solidFill>
                  <a:srgbClr val="00B050"/>
                </a:solidFill>
              </a:rPr>
              <a:t>Joie et paix</a:t>
            </a:r>
          </a:p>
          <a:p>
            <a:pPr>
              <a:lnSpc>
                <a:spcPct val="115000"/>
              </a:lnSpc>
              <a:spcAft>
                <a:spcPts val="1000"/>
              </a:spcAft>
            </a:pPr>
            <a:r>
              <a:rPr lang="fr-FR" sz="11200" b="1" dirty="0" smtClean="0">
                <a:solidFill>
                  <a:srgbClr val="00B050"/>
                </a:solidFill>
                <a:ea typeface="PMingLiU"/>
                <a:cs typeface="Times New Roman"/>
              </a:rPr>
              <a:t>Amour civil et politique</a:t>
            </a:r>
            <a:endParaRPr lang="fr-FR" sz="11200" dirty="0" smtClean="0">
              <a:solidFill>
                <a:srgbClr val="00B050"/>
              </a:solidFill>
              <a:ea typeface="PMingLiU"/>
              <a:cs typeface="Times New Roman"/>
            </a:endParaRPr>
          </a:p>
          <a:p>
            <a:r>
              <a:rPr lang="fr-FR" sz="11200" b="1" dirty="0" smtClean="0">
                <a:solidFill>
                  <a:srgbClr val="00B050"/>
                </a:solidFill>
              </a:rPr>
              <a:t>Les signes sacramentaux et le repos pour célébrer</a:t>
            </a:r>
          </a:p>
          <a:p>
            <a:r>
              <a:rPr lang="fr-FR" sz="11200" b="1" dirty="0" smtClean="0">
                <a:solidFill>
                  <a:srgbClr val="00B050"/>
                </a:solidFill>
              </a:rPr>
              <a:t> La trinité et la relation entre les créatures</a:t>
            </a:r>
          </a:p>
          <a:p>
            <a:r>
              <a:rPr lang="fr-FR" sz="11200" b="1" dirty="0" smtClean="0">
                <a:solidFill>
                  <a:srgbClr val="00B050"/>
                </a:solidFill>
              </a:rPr>
              <a:t>La reine de toute la création</a:t>
            </a:r>
          </a:p>
          <a:p>
            <a:r>
              <a:rPr lang="fr-FR" sz="11200" b="1" dirty="0" smtClean="0">
                <a:solidFill>
                  <a:srgbClr val="00B050"/>
                </a:solidFill>
              </a:rPr>
              <a:t>Au-delà du soleil</a:t>
            </a:r>
            <a:endParaRPr lang="fr-FR" sz="11200" dirty="0" smtClean="0">
              <a:solidFill>
                <a:srgbClr val="00B050"/>
              </a:solidFill>
            </a:endParaRPr>
          </a:p>
          <a:p>
            <a:endParaRPr lang="fr-FR" sz="7400" dirty="0" smtClean="0"/>
          </a:p>
          <a:p>
            <a:endParaRPr lang="fr-FR" b="1" dirty="0" smtClean="0">
              <a:ea typeface="PMingLiU"/>
              <a:cs typeface="Times New Roman"/>
            </a:endParaRPr>
          </a:p>
          <a:p>
            <a:pPr marL="0" indent="0">
              <a:buNone/>
            </a:pPr>
            <a:r>
              <a:rPr lang="fr-FR" b="1" dirty="0"/>
              <a:t>	</a:t>
            </a:r>
            <a:endParaRPr lang="fr-FR" dirty="0"/>
          </a:p>
        </p:txBody>
      </p:sp>
      <p:sp>
        <p:nvSpPr>
          <p:cNvPr id="2" name="Titre 1"/>
          <p:cNvSpPr>
            <a:spLocks noGrp="1"/>
          </p:cNvSpPr>
          <p:nvPr>
            <p:ph type="title"/>
          </p:nvPr>
        </p:nvSpPr>
        <p:spPr>
          <a:xfrm>
            <a:off x="457200" y="274638"/>
            <a:ext cx="8229600" cy="850106"/>
          </a:xfrm>
        </p:spPr>
        <p:txBody>
          <a:bodyPr>
            <a:normAutofit fontScale="90000"/>
          </a:bodyPr>
          <a:lstStyle/>
          <a:p>
            <a:pPr>
              <a:lnSpc>
                <a:spcPct val="115000"/>
              </a:lnSpc>
              <a:spcAft>
                <a:spcPts val="1000"/>
              </a:spcAft>
            </a:pPr>
            <a:r>
              <a:rPr lang="fr-FR" dirty="0" smtClean="0"/>
              <a:t/>
            </a:r>
            <a:br>
              <a:rPr lang="fr-FR" dirty="0" smtClean="0"/>
            </a:br>
            <a:r>
              <a:rPr lang="fr-FR" sz="3600" b="1" dirty="0">
                <a:ea typeface="PMingLiU"/>
                <a:cs typeface="Times New Roman"/>
              </a:rPr>
              <a:t>EDUCATION ET SPIRITUALITE ECOLOGIQUES</a:t>
            </a:r>
            <a:r>
              <a:rPr lang="fr-FR" dirty="0">
                <a:ea typeface="PMingLiU"/>
                <a:cs typeface="Times New Roman"/>
              </a:rPr>
              <a:t/>
            </a:r>
            <a:br>
              <a:rPr lang="fr-FR" dirty="0">
                <a:ea typeface="PMingLiU"/>
                <a:cs typeface="Times New Roman"/>
              </a:rPr>
            </a:br>
            <a:endParaRPr lang="fr-FR" dirty="0"/>
          </a:p>
        </p:txBody>
      </p:sp>
    </p:spTree>
    <p:extLst>
      <p:ext uri="{BB962C8B-B14F-4D97-AF65-F5344CB8AC3E}">
        <p14:creationId xmlns:p14="http://schemas.microsoft.com/office/powerpoint/2010/main" val="11385478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solidFill>
                  <a:srgbClr val="C00000"/>
                </a:solidFill>
                <a:latin typeface="Times New Roman" panose="02020603050405020304" pitchFamily="18" charset="0"/>
                <a:cs typeface="Times New Roman" panose="02020603050405020304" pitchFamily="18" charset="0"/>
              </a:rPr>
              <a:t>3 points clés</a:t>
            </a:r>
            <a:endParaRPr lang="fr-FR" dirty="0">
              <a:solidFill>
                <a:srgbClr val="C0000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fontScale="92500" lnSpcReduction="20000"/>
          </a:bodyPr>
          <a:lstStyle/>
          <a:p>
            <a:r>
              <a:rPr lang="fr-FR" sz="3600" b="1" dirty="0">
                <a:solidFill>
                  <a:srgbClr val="C00000"/>
                </a:solidFill>
              </a:rPr>
              <a:t>Le lien</a:t>
            </a:r>
            <a:r>
              <a:rPr lang="fr-FR" dirty="0">
                <a:solidFill>
                  <a:srgbClr val="C00000"/>
                </a:solidFill>
              </a:rPr>
              <a:t>. </a:t>
            </a:r>
            <a:r>
              <a:rPr lang="fr-FR" dirty="0" smtClean="0">
                <a:solidFill>
                  <a:srgbClr val="C00000"/>
                </a:solidFill>
              </a:rPr>
              <a:t>« tout est lié » </a:t>
            </a:r>
            <a:r>
              <a:rPr lang="fr-FR" dirty="0" smtClean="0"/>
              <a:t>; </a:t>
            </a:r>
          </a:p>
          <a:p>
            <a:pPr marL="0" indent="0">
              <a:buNone/>
            </a:pPr>
            <a:r>
              <a:rPr lang="fr-FR" dirty="0" smtClean="0"/>
              <a:t>Environnement , terre, hommes, culture, institutions, économie, Dieu</a:t>
            </a:r>
          </a:p>
          <a:p>
            <a:pPr marL="0" indent="0">
              <a:buNone/>
            </a:pPr>
            <a:endParaRPr lang="fr-FR" dirty="0" smtClean="0"/>
          </a:p>
          <a:p>
            <a:r>
              <a:rPr lang="fr-FR" b="1" dirty="0" smtClean="0">
                <a:solidFill>
                  <a:srgbClr val="C00000"/>
                </a:solidFill>
              </a:rPr>
              <a:t>le </a:t>
            </a:r>
            <a:r>
              <a:rPr lang="fr-FR" b="1" dirty="0">
                <a:solidFill>
                  <a:srgbClr val="C00000"/>
                </a:solidFill>
              </a:rPr>
              <a:t>don. </a:t>
            </a:r>
            <a:r>
              <a:rPr lang="fr-FR" dirty="0" smtClean="0">
                <a:solidFill>
                  <a:srgbClr val="C00000"/>
                </a:solidFill>
              </a:rPr>
              <a:t>« principe premier »</a:t>
            </a:r>
          </a:p>
          <a:p>
            <a:pPr marL="0" indent="0">
              <a:buNone/>
            </a:pPr>
            <a:r>
              <a:rPr lang="fr-FR" dirty="0" smtClean="0"/>
              <a:t>la </a:t>
            </a:r>
            <a:r>
              <a:rPr lang="fr-FR" dirty="0"/>
              <a:t>terre, la vie = données ( don de </a:t>
            </a:r>
            <a:r>
              <a:rPr lang="fr-FR" dirty="0" smtClean="0"/>
              <a:t>Dieu)</a:t>
            </a:r>
          </a:p>
          <a:p>
            <a:pPr marL="0" indent="0">
              <a:buNone/>
            </a:pPr>
            <a:r>
              <a:rPr lang="fr-FR" dirty="0" smtClean="0"/>
              <a:t>Destination universelle des biens</a:t>
            </a:r>
          </a:p>
          <a:p>
            <a:pPr marL="0" indent="0">
              <a:buNone/>
            </a:pPr>
            <a:r>
              <a:rPr lang="fr-FR" dirty="0" smtClean="0"/>
              <a:t>	</a:t>
            </a:r>
          </a:p>
          <a:p>
            <a:pPr marL="0" indent="0">
              <a:buNone/>
            </a:pPr>
            <a:r>
              <a:rPr lang="fr-FR" b="1" dirty="0" smtClean="0">
                <a:solidFill>
                  <a:srgbClr val="C00000"/>
                </a:solidFill>
              </a:rPr>
              <a:t>la </a:t>
            </a:r>
            <a:r>
              <a:rPr lang="fr-FR" b="1" dirty="0">
                <a:solidFill>
                  <a:srgbClr val="C00000"/>
                </a:solidFill>
              </a:rPr>
              <a:t>fragilité</a:t>
            </a:r>
            <a:r>
              <a:rPr lang="fr-FR" dirty="0"/>
              <a:t>. </a:t>
            </a:r>
            <a:endParaRPr lang="fr-FR" dirty="0" smtClean="0"/>
          </a:p>
          <a:p>
            <a:pPr marL="0" indent="0">
              <a:buNone/>
            </a:pPr>
            <a:r>
              <a:rPr lang="fr-FR" dirty="0" smtClean="0"/>
              <a:t>Lutte contre la pauvreté et lutte écologique</a:t>
            </a:r>
            <a:endParaRPr lang="fr-FR" dirty="0"/>
          </a:p>
        </p:txBody>
      </p:sp>
    </p:spTree>
    <p:extLst>
      <p:ext uri="{BB962C8B-B14F-4D97-AF65-F5344CB8AC3E}">
        <p14:creationId xmlns:p14="http://schemas.microsoft.com/office/powerpoint/2010/main" val="2883007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C00000"/>
                </a:solidFill>
                <a:latin typeface="Times New Roman" panose="02020603050405020304" pitchFamily="18" charset="0"/>
                <a:cs typeface="Times New Roman" panose="02020603050405020304" pitchFamily="18" charset="0"/>
              </a:rPr>
              <a:t>Dialogues</a:t>
            </a:r>
            <a:endParaRPr lang="fr-FR" dirty="0">
              <a:solidFill>
                <a:srgbClr val="C0000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57200" y="1484784"/>
            <a:ext cx="8229600" cy="4641379"/>
          </a:xfrm>
        </p:spPr>
        <p:txBody>
          <a:bodyPr>
            <a:normAutofit/>
          </a:bodyPr>
          <a:lstStyle/>
          <a:p>
            <a:r>
              <a:rPr lang="fr-FR" b="1" dirty="0">
                <a:solidFill>
                  <a:srgbClr val="C00000"/>
                </a:solidFill>
              </a:rPr>
              <a:t>Evangile  (bonne nouvelle)de la Création </a:t>
            </a:r>
            <a:endParaRPr lang="fr-FR" b="1" dirty="0" smtClean="0">
              <a:solidFill>
                <a:srgbClr val="C00000"/>
              </a:solidFill>
            </a:endParaRPr>
          </a:p>
          <a:p>
            <a:pPr marL="0" indent="0">
              <a:buNone/>
            </a:pPr>
            <a:r>
              <a:rPr lang="fr-FR" sz="2800" dirty="0" smtClean="0">
                <a:solidFill>
                  <a:srgbClr val="000000"/>
                </a:solidFill>
                <a:latin typeface="Arial"/>
              </a:rPr>
              <a:t>le </a:t>
            </a:r>
            <a:r>
              <a:rPr lang="fr-FR" sz="2800" dirty="0">
                <a:solidFill>
                  <a:srgbClr val="000000"/>
                </a:solidFill>
                <a:latin typeface="Arial"/>
              </a:rPr>
              <a:t>rapport à la nature et à l’humain vont ensemble </a:t>
            </a:r>
            <a:endParaRPr lang="fr-FR" sz="2800" b="1" dirty="0"/>
          </a:p>
          <a:p>
            <a:r>
              <a:rPr lang="fr-FR" b="1" dirty="0" smtClean="0">
                <a:solidFill>
                  <a:srgbClr val="C00000"/>
                </a:solidFill>
              </a:rPr>
              <a:t>Écologie intégrale et développement intégral</a:t>
            </a:r>
          </a:p>
          <a:p>
            <a:pPr marL="0" indent="0">
              <a:buNone/>
            </a:pPr>
            <a:r>
              <a:rPr lang="fr-FR" dirty="0" smtClean="0"/>
              <a:t>« de tout l’homme et de tous les hommes »</a:t>
            </a:r>
          </a:p>
          <a:p>
            <a:r>
              <a:rPr lang="fr-FR" b="1" dirty="0" smtClean="0">
                <a:solidFill>
                  <a:srgbClr val="C00000"/>
                </a:solidFill>
              </a:rPr>
              <a:t>le dialogue</a:t>
            </a:r>
            <a:r>
              <a:rPr lang="fr-FR" b="0" i="0" u="none" strike="noStrike" baseline="0" dirty="0" smtClean="0">
                <a:solidFill>
                  <a:srgbClr val="C00000"/>
                </a:solidFill>
                <a:latin typeface="Arial"/>
              </a:rPr>
              <a:t>. </a:t>
            </a:r>
          </a:p>
          <a:p>
            <a:pPr marL="0" indent="0">
              <a:buNone/>
            </a:pPr>
            <a:r>
              <a:rPr lang="fr-FR" sz="2800" b="0" i="0" u="none" strike="noStrike" baseline="0" dirty="0" smtClean="0">
                <a:solidFill>
                  <a:srgbClr val="000000"/>
                </a:solidFill>
                <a:latin typeface="Arial"/>
              </a:rPr>
              <a:t>L’enjeu est de voir comment on fait participer l’ensemble des personnes, des créatures, au dialogue</a:t>
            </a:r>
            <a:r>
              <a:rPr lang="fr-FR" sz="2800" dirty="0" smtClean="0">
                <a:solidFill>
                  <a:srgbClr val="000000"/>
                </a:solidFill>
                <a:latin typeface="Arial"/>
              </a:rPr>
              <a:t>, dans la lutte contre la fragilité</a:t>
            </a:r>
            <a:endParaRPr lang="fr-FR" sz="2800" dirty="0"/>
          </a:p>
        </p:txBody>
      </p:sp>
    </p:spTree>
    <p:extLst>
      <p:ext uri="{BB962C8B-B14F-4D97-AF65-F5344CB8AC3E}">
        <p14:creationId xmlns:p14="http://schemas.microsoft.com/office/powerpoint/2010/main" val="3604147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Trois cris</a:t>
            </a: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Une maison commune à (</a:t>
            </a:r>
            <a:r>
              <a:rPr lang="fr-FR" dirty="0" err="1" smtClean="0"/>
              <a:t>re</a:t>
            </a:r>
            <a:r>
              <a:rPr lang="fr-FR" dirty="0" smtClean="0"/>
              <a:t>)construire et à célébrer. </a:t>
            </a:r>
          </a:p>
          <a:p>
            <a:pPr marL="0" indent="0">
              <a:buNone/>
            </a:pPr>
            <a:r>
              <a:rPr lang="fr-FR" dirty="0" smtClean="0"/>
              <a:t>Le Pape dénonce la « dette écologique » des pays riches envers les pays pauvres. Un plaidoyer pour la justice mais dans un esprit de louange,</a:t>
            </a:r>
          </a:p>
          <a:p>
            <a:pPr marL="0" indent="0">
              <a:buNone/>
            </a:pPr>
            <a:endParaRPr lang="fr-FR" dirty="0" smtClean="0"/>
          </a:p>
          <a:p>
            <a:r>
              <a:rPr lang="fr-FR" dirty="0" smtClean="0"/>
              <a:t>Une invitation à la conversion écologique.</a:t>
            </a:r>
          </a:p>
          <a:p>
            <a:pPr marL="0" indent="0">
              <a:buNone/>
            </a:pPr>
            <a:r>
              <a:rPr lang="fr-FR" dirty="0" smtClean="0"/>
              <a:t> Il évoque la gratitude pour le don reçu, la dimension communautaire et universelle de la conversion, la créativité et l’enthousiasme. « Cette conversion écologique s’inscrit dans l’espérance,</a:t>
            </a:r>
          </a:p>
          <a:p>
            <a:endParaRPr lang="fr-FR" dirty="0" smtClean="0"/>
          </a:p>
          <a:p>
            <a:r>
              <a:rPr lang="fr-FR" dirty="0" smtClean="0"/>
              <a:t>une « révolution culturelle »</a:t>
            </a:r>
          </a:p>
          <a:p>
            <a:pPr marL="0" indent="0">
              <a:buNone/>
            </a:pPr>
            <a:r>
              <a:rPr lang="fr-FR" dirty="0" smtClean="0"/>
              <a:t>la sobriété , non dans une approche sacrificielle mais comme une expérience libératrice </a:t>
            </a:r>
          </a:p>
          <a:p>
            <a:pPr marL="0" indent="0">
              <a:buNone/>
            </a:pPr>
            <a:r>
              <a:rPr lang="fr-FR" dirty="0" smtClean="0"/>
              <a:t>la création, « source d’émerveillement ».</a:t>
            </a:r>
            <a:endParaRPr lang="fr-FR" dirty="0"/>
          </a:p>
        </p:txBody>
      </p:sp>
    </p:spTree>
    <p:extLst>
      <p:ext uri="{BB962C8B-B14F-4D97-AF65-F5344CB8AC3E}">
        <p14:creationId xmlns:p14="http://schemas.microsoft.com/office/powerpoint/2010/main" val="4239627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enjeux pour l’Eglise catholique</a:t>
            </a:r>
            <a:endParaRPr lang="fr-FR" dirty="0">
              <a:solidFill>
                <a:srgbClr val="C00000"/>
              </a:solidFill>
            </a:endParaRPr>
          </a:p>
        </p:txBody>
      </p:sp>
      <p:sp>
        <p:nvSpPr>
          <p:cNvPr id="3" name="Espace réservé du contenu 2"/>
          <p:cNvSpPr>
            <a:spLocks noGrp="1"/>
          </p:cNvSpPr>
          <p:nvPr>
            <p:ph idx="1"/>
          </p:nvPr>
        </p:nvSpPr>
        <p:spPr/>
        <p:txBody>
          <a:bodyPr>
            <a:normAutofit/>
          </a:bodyPr>
          <a:lstStyle/>
          <a:p>
            <a:r>
              <a:rPr lang="fr-FR" dirty="0" smtClean="0"/>
              <a:t>Pour </a:t>
            </a:r>
            <a:r>
              <a:rPr lang="fr-FR" dirty="0"/>
              <a:t>le chrétien, la </a:t>
            </a:r>
            <a:r>
              <a:rPr lang="fr-FR" b="1" dirty="0">
                <a:solidFill>
                  <a:srgbClr val="C00000"/>
                </a:solidFill>
                <a:latin typeface="Times New Roman" panose="02020603050405020304" pitchFamily="18" charset="0"/>
                <a:cs typeface="Times New Roman" panose="02020603050405020304" pitchFamily="18" charset="0"/>
              </a:rPr>
              <a:t>relation à l’environnement </a:t>
            </a:r>
            <a:r>
              <a:rPr lang="fr-FR" dirty="0">
                <a:latin typeface="Times New Roman" panose="02020603050405020304" pitchFamily="18" charset="0"/>
                <a:cs typeface="Times New Roman" panose="02020603050405020304" pitchFamily="18" charset="0"/>
              </a:rPr>
              <a:t>relève de </a:t>
            </a:r>
            <a:r>
              <a:rPr lang="fr-FR" b="1" dirty="0">
                <a:solidFill>
                  <a:srgbClr val="C00000"/>
                </a:solidFill>
                <a:latin typeface="Times New Roman" panose="02020603050405020304" pitchFamily="18" charset="0"/>
                <a:cs typeface="Times New Roman" panose="02020603050405020304" pitchFamily="18" charset="0"/>
              </a:rPr>
              <a:t>sa relation à Dieu</a:t>
            </a:r>
            <a:r>
              <a:rPr lang="fr-FR" dirty="0">
                <a:solidFill>
                  <a:srgbClr val="C00000"/>
                </a:solidFill>
              </a:rPr>
              <a:t>. </a:t>
            </a:r>
            <a:endParaRPr lang="fr-FR" dirty="0" smtClean="0">
              <a:solidFill>
                <a:srgbClr val="C00000"/>
              </a:solidFill>
            </a:endParaRPr>
          </a:p>
          <a:p>
            <a:r>
              <a:rPr lang="fr-FR" b="1" i="0" u="none" strike="noStrike" baseline="0" dirty="0" smtClean="0">
                <a:solidFill>
                  <a:srgbClr val="C00000"/>
                </a:solidFill>
                <a:latin typeface="Times New Roman" panose="02020603050405020304" pitchFamily="18" charset="0"/>
                <a:cs typeface="Times New Roman" panose="02020603050405020304" pitchFamily="18" charset="0"/>
              </a:rPr>
              <a:t>Invitation au changemen</a:t>
            </a:r>
            <a:r>
              <a:rPr lang="fr-FR" b="0" i="0" u="none" strike="noStrike" baseline="0" dirty="0" smtClean="0">
                <a:solidFill>
                  <a:srgbClr val="C00000"/>
                </a:solidFill>
                <a:latin typeface="Arial"/>
              </a:rPr>
              <a:t>t</a:t>
            </a:r>
            <a:r>
              <a:rPr lang="fr-FR" b="0" i="0" u="none" strike="noStrike" baseline="0" dirty="0" smtClean="0">
                <a:solidFill>
                  <a:srgbClr val="000000"/>
                </a:solidFill>
                <a:latin typeface="Arial"/>
              </a:rPr>
              <a:t>: Quel </a:t>
            </a:r>
            <a:r>
              <a:rPr lang="fr-FR" b="1" i="0" u="none" strike="noStrike" baseline="0" dirty="0" smtClean="0">
                <a:solidFill>
                  <a:srgbClr val="C00000"/>
                </a:solidFill>
                <a:latin typeface="Arial"/>
              </a:rPr>
              <a:t>dialogue</a:t>
            </a:r>
            <a:r>
              <a:rPr lang="fr-FR" b="0" i="0" u="none" strike="noStrike" baseline="0" dirty="0" smtClean="0">
                <a:solidFill>
                  <a:srgbClr val="000000"/>
                </a:solidFill>
                <a:latin typeface="Arial"/>
              </a:rPr>
              <a:t> entre </a:t>
            </a:r>
            <a:r>
              <a:rPr lang="fr-FR" b="1" i="0" u="none" strike="noStrike" baseline="0" dirty="0" smtClean="0">
                <a:solidFill>
                  <a:srgbClr val="C00000"/>
                </a:solidFill>
                <a:latin typeface="Times New Roman" panose="02020603050405020304" pitchFamily="18" charset="0"/>
                <a:cs typeface="Times New Roman" panose="02020603050405020304" pitchFamily="18" charset="0"/>
              </a:rPr>
              <a:t>l’Eglise et la société</a:t>
            </a:r>
            <a:r>
              <a:rPr lang="fr-FR" b="0" i="0" u="none" strike="noStrike" baseline="0" dirty="0" smtClean="0">
                <a:solidFill>
                  <a:srgbClr val="000000"/>
                </a:solidFill>
                <a:latin typeface="Arial"/>
              </a:rPr>
              <a:t>, quelle posture </a:t>
            </a:r>
            <a:r>
              <a:rPr lang="fr-FR" b="1" i="0" u="none" strike="noStrike" baseline="0" dirty="0" smtClean="0">
                <a:solidFill>
                  <a:srgbClr val="C00000"/>
                </a:solidFill>
                <a:latin typeface="Times New Roman" panose="02020603050405020304" pitchFamily="18" charset="0"/>
                <a:cs typeface="Times New Roman" panose="02020603050405020304" pitchFamily="18" charset="0"/>
              </a:rPr>
              <a:t>des chrétiens dans la société</a:t>
            </a:r>
            <a:r>
              <a:rPr lang="fr-FR" b="0" i="0" u="none" strike="noStrike" baseline="0" dirty="0" smtClean="0">
                <a:solidFill>
                  <a:srgbClr val="000000"/>
                </a:solidFill>
                <a:latin typeface="Arial"/>
              </a:rPr>
              <a:t> ?</a:t>
            </a:r>
          </a:p>
          <a:p>
            <a:r>
              <a:rPr lang="fr-FR" b="0" i="0" u="none" strike="noStrike" baseline="0" dirty="0" smtClean="0">
                <a:solidFill>
                  <a:srgbClr val="000000"/>
                </a:solidFill>
                <a:latin typeface="Arial"/>
              </a:rPr>
              <a:t> ce que l’Eglise a à dire : </a:t>
            </a:r>
            <a:r>
              <a:rPr lang="fr-FR" b="1" i="0" u="none" strike="noStrike" baseline="0" dirty="0" smtClean="0">
                <a:solidFill>
                  <a:srgbClr val="C00000"/>
                </a:solidFill>
                <a:latin typeface="Times New Roman" panose="02020603050405020304" pitchFamily="18" charset="0"/>
                <a:cs typeface="Times New Roman" panose="02020603050405020304" pitchFamily="18" charset="0"/>
              </a:rPr>
              <a:t>un message d’espérance, une Bonne Nouvelle ». Pour le monde entier. </a:t>
            </a:r>
            <a:endParaRPr lang="fr-FR"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205577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973</Words>
  <Application>Microsoft Office PowerPoint</Application>
  <PresentationFormat>Affichage à l'écran (4:3)</PresentationFormat>
  <Paragraphs>122</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CE QUI SE PASSE DANS NOTRE MAISON</vt:lpstr>
      <vt:lpstr>Présentation PowerPoint</vt:lpstr>
      <vt:lpstr>Présentation PowerPoint</vt:lpstr>
      <vt:lpstr>L’EVANGILE DE LA CREATION</vt:lpstr>
      <vt:lpstr>Présentation PowerPoint</vt:lpstr>
      <vt:lpstr>Présentation PowerPoint</vt:lpstr>
      <vt:lpstr>Présentation PowerPoint</vt:lpstr>
      <vt:lpstr>LA RACINE HUMAINE DE LA CRISE ECOLOGIQUE </vt:lpstr>
      <vt:lpstr>Présentation PowerPoint</vt:lpstr>
      <vt:lpstr>UNE ECOLOGIE INTEGRALE</vt:lpstr>
      <vt:lpstr>Présentation PowerPoint</vt:lpstr>
      <vt:lpstr>Présentation PowerPoint</vt:lpstr>
      <vt:lpstr>Présentation PowerPoint</vt:lpstr>
      <vt:lpstr>QUELQUES LIGNES D’ORIENTATION ET D’ACTION</vt:lpstr>
      <vt:lpstr>Présentation PowerPoint</vt:lpstr>
      <vt:lpstr> EDUCATION ET SPIRITUALITE ECOLOGIQUES </vt:lpstr>
      <vt:lpstr>3 points clés</vt:lpstr>
      <vt:lpstr>Dialogues</vt:lpstr>
      <vt:lpstr>Trois cris</vt:lpstr>
      <vt:lpstr>Les enjeux pour l’Eglise catholique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QUI SE PASSE DANS NOTRE MAISON</dc:title>
  <dc:creator>Agathe</dc:creator>
  <cp:lastModifiedBy>g.launoy</cp:lastModifiedBy>
  <cp:revision>21</cp:revision>
  <dcterms:created xsi:type="dcterms:W3CDTF">2015-07-09T10:54:44Z</dcterms:created>
  <dcterms:modified xsi:type="dcterms:W3CDTF">2016-01-12T14:11:04Z</dcterms:modified>
</cp:coreProperties>
</file>