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notesSlides/notesSlide1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51" r:id="rId2"/>
    <p:sldMasterId id="2147483652" r:id="rId3"/>
    <p:sldMasterId id="2147483653" r:id="rId4"/>
    <p:sldMasterId id="2147483654" r:id="rId5"/>
    <p:sldMasterId id="2147483655" r:id="rId6"/>
    <p:sldMasterId id="2147483656" r:id="rId7"/>
  </p:sldMasterIdLst>
  <p:notesMasterIdLst>
    <p:notesMasterId r:id="rId34"/>
  </p:notesMasterIdLst>
  <p:handoutMasterIdLst>
    <p:handoutMasterId r:id="rId35"/>
  </p:handoutMasterIdLst>
  <p:sldIdLst>
    <p:sldId id="256" r:id="rId8"/>
    <p:sldId id="285" r:id="rId9"/>
    <p:sldId id="286" r:id="rId10"/>
    <p:sldId id="259" r:id="rId11"/>
    <p:sldId id="260" r:id="rId12"/>
    <p:sldId id="261" r:id="rId13"/>
    <p:sldId id="262" r:id="rId14"/>
    <p:sldId id="292" r:id="rId15"/>
    <p:sldId id="265" r:id="rId16"/>
    <p:sldId id="266" r:id="rId17"/>
    <p:sldId id="288" r:id="rId18"/>
    <p:sldId id="267" r:id="rId19"/>
    <p:sldId id="268" r:id="rId20"/>
    <p:sldId id="270" r:id="rId21"/>
    <p:sldId id="269" r:id="rId22"/>
    <p:sldId id="271" r:id="rId23"/>
    <p:sldId id="272" r:id="rId24"/>
    <p:sldId id="273" r:id="rId25"/>
    <p:sldId id="287" r:id="rId26"/>
    <p:sldId id="274" r:id="rId27"/>
    <p:sldId id="277" r:id="rId28"/>
    <p:sldId id="278" r:id="rId29"/>
    <p:sldId id="279" r:id="rId30"/>
    <p:sldId id="280" r:id="rId31"/>
    <p:sldId id="293" r:id="rId32"/>
    <p:sldId id="282" r:id="rId33"/>
  </p:sldIdLst>
  <p:sldSz cx="9144000" cy="6858000" type="screen4x3"/>
  <p:notesSz cx="6797675" cy="9926638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+mn-ea"/>
        <a:cs typeface="Lucida Sans Unicode" pitchFamily="34" charset="0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+mn-ea"/>
        <a:cs typeface="Lucida Sans Unicode" pitchFamily="34" charset="0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+mn-ea"/>
        <a:cs typeface="Lucida Sans Unicode" pitchFamily="34" charset="0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+mn-ea"/>
        <a:cs typeface="Lucida Sans Unicode" pitchFamily="34" charset="0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+mn-ea"/>
        <a:cs typeface="Lucida Sans Unicode" pitchFamily="34" charset="0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Arial" charset="0"/>
        <a:ea typeface="+mn-ea"/>
        <a:cs typeface="Lucida Sans Unicode" pitchFamily="34" charset="0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Arial" charset="0"/>
        <a:ea typeface="+mn-ea"/>
        <a:cs typeface="Lucida Sans Unicode" pitchFamily="34" charset="0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Arial" charset="0"/>
        <a:ea typeface="+mn-ea"/>
        <a:cs typeface="Lucida Sans Unicode" pitchFamily="34" charset="0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Arial" charset="0"/>
        <a:ea typeface="+mn-ea"/>
        <a:cs typeface="Lucida Sans Unicode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CCFF"/>
    <a:srgbClr val="99CCFF"/>
    <a:srgbClr val="FF66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399" autoAdjust="0"/>
  </p:normalViewPr>
  <p:slideViewPr>
    <p:cSldViewPr>
      <p:cViewPr>
        <p:scale>
          <a:sx n="114" d="100"/>
          <a:sy n="114" d="100"/>
        </p:scale>
        <p:origin x="96" y="17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6"/>
        <p:guide pos="2133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>
                <a:solidFill>
                  <a:srgbClr val="FFFFFF"/>
                </a:solidFill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>
                <a:solidFill>
                  <a:srgbClr val="FFFFFF"/>
                </a:solidFill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>
                <a:solidFill>
                  <a:srgbClr val="FFFFFF"/>
                </a:solidFill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6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 sz="1200">
                <a:solidFill>
                  <a:srgbClr val="FFFFFF"/>
                </a:solidFill>
                <a:ea typeface="Lucida Sans Unicode" pitchFamily="34" charset="0"/>
              </a:defRPr>
            </a:lvl1pPr>
          </a:lstStyle>
          <a:p>
            <a:pPr>
              <a:defRPr/>
            </a:pPr>
            <a:fld id="{DB868B61-9A0C-48F6-BCB6-F96F7DF0F35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1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19" name="AutoShape 2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20" name="AutoShape 3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21" name="AutoShape 4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22" name="AutoShape 5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23" name="AutoShape 6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24" name="AutoShape 7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25" name="AutoShape 8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26" name="AutoShape 9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27" name="AutoShape 10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28" name="AutoShape 11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29" name="AutoShape 12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30" name="AutoShape 13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31" name="AutoShape 14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32" name="AutoShape 15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33" name="AutoShape 16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34" name="AutoShape 17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35" name="AutoShape 18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36" name="AutoShape 19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37" name="AutoShape 20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38" name="AutoShape 21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39" name="AutoShape 22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40" name="AutoShape 23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41" name="AutoShape 24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42" name="AutoShape 25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43" name="AutoShape 26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44" name="AutoShape 27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45" name="AutoShape 28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46" name="AutoShape 29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47" name="AutoShape 30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48" name="AutoShape 31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49" name="AutoShape 32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50" name="AutoShape 33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4851" name="Rectangle 34"/>
          <p:cNvSpPr>
            <a:spLocks noGrp="1" noChangeArrowheads="1"/>
          </p:cNvSpPr>
          <p:nvPr>
            <p:ph type="sldImg"/>
          </p:nvPr>
        </p:nvSpPr>
        <p:spPr bwMode="auto">
          <a:xfrm>
            <a:off x="-14200188" y="-11820525"/>
            <a:ext cx="16695738" cy="12522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10275" name="Rectangle 35"/>
          <p:cNvSpPr>
            <a:spLocks noGrp="1" noChangeArrowheads="1"/>
          </p:cNvSpPr>
          <p:nvPr>
            <p:ph type="body"/>
          </p:nvPr>
        </p:nvSpPr>
        <p:spPr bwMode="auto">
          <a:xfrm>
            <a:off x="681038" y="4714875"/>
            <a:ext cx="5383212" cy="441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altLang="fr-FR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-14203363" y="-11820525"/>
            <a:ext cx="16725901" cy="125444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5843" name="Rectangle 2"/>
          <p:cNvSpPr>
            <a:spLocks noChangeArrowheads="1"/>
          </p:cNvSpPr>
          <p:nvPr>
            <p:ph type="body" idx="1"/>
          </p:nvPr>
        </p:nvSpPr>
        <p:spPr>
          <a:xfrm>
            <a:off x="681038" y="4714875"/>
            <a:ext cx="5405437" cy="4437063"/>
          </a:xfrm>
          <a:noFill/>
        </p:spPr>
        <p:txBody>
          <a:bodyPr wrap="none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4203363" y="-11820525"/>
            <a:ext cx="16725901" cy="12544425"/>
          </a:xfrm>
        </p:spPr>
      </p:sp>
      <p:sp>
        <p:nvSpPr>
          <p:cNvPr id="36867" name="Rectangle 3"/>
          <p:cNvSpPr>
            <a:spLocks noChangeArrowheads="1"/>
          </p:cNvSpPr>
          <p:nvPr>
            <p:ph type="body" idx="1"/>
          </p:nvPr>
        </p:nvSpPr>
        <p:spPr>
          <a:xfrm>
            <a:off x="681038" y="4714875"/>
            <a:ext cx="5405437" cy="4437063"/>
          </a:xfrm>
          <a:noFill/>
        </p:spPr>
        <p:txBody>
          <a:bodyPr wrap="none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4203363" y="-11820525"/>
            <a:ext cx="16725901" cy="12544425"/>
          </a:xfrm>
        </p:spPr>
      </p:sp>
      <p:sp>
        <p:nvSpPr>
          <p:cNvPr id="37891" name="Rectangle 3"/>
          <p:cNvSpPr>
            <a:spLocks noChangeArrowheads="1"/>
          </p:cNvSpPr>
          <p:nvPr>
            <p:ph type="body" idx="1"/>
          </p:nvPr>
        </p:nvSpPr>
        <p:spPr>
          <a:xfrm>
            <a:off x="681038" y="4714875"/>
            <a:ext cx="5405437" cy="4437063"/>
          </a:xfrm>
          <a:noFill/>
        </p:spPr>
        <p:txBody>
          <a:bodyPr wrap="none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9525" cy="37211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r-FR" altLang="fr-FR"/>
          </a:p>
        </p:txBody>
      </p:sp>
      <p:sp>
        <p:nvSpPr>
          <p:cNvPr id="38915" name="Rectangle 2"/>
          <p:cNvSpPr>
            <a:spLocks noChangeArrowheads="1"/>
          </p:cNvSpPr>
          <p:nvPr>
            <p:ph type="body"/>
          </p:nvPr>
        </p:nvSpPr>
        <p:spPr>
          <a:xfrm>
            <a:off x="681038" y="4714875"/>
            <a:ext cx="5432425" cy="4467225"/>
          </a:xfrm>
          <a:noFill/>
        </p:spPr>
        <p:txBody>
          <a:bodyPr wrap="none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9525" cy="37211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r-FR" altLang="fr-FR"/>
          </a:p>
        </p:txBody>
      </p:sp>
      <p:sp>
        <p:nvSpPr>
          <p:cNvPr id="39939" name="Rectangle 2"/>
          <p:cNvSpPr>
            <a:spLocks noChangeArrowheads="1"/>
          </p:cNvSpPr>
          <p:nvPr>
            <p:ph type="body"/>
          </p:nvPr>
        </p:nvSpPr>
        <p:spPr>
          <a:xfrm>
            <a:off x="681038" y="4714875"/>
            <a:ext cx="5432425" cy="4467225"/>
          </a:xfrm>
          <a:noFill/>
        </p:spPr>
        <p:txBody>
          <a:bodyPr wrap="none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9525" cy="37211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r-FR" altLang="fr-FR"/>
          </a:p>
        </p:txBody>
      </p:sp>
      <p:sp>
        <p:nvSpPr>
          <p:cNvPr id="40963" name="Rectangle 2"/>
          <p:cNvSpPr>
            <a:spLocks noChangeArrowheads="1"/>
          </p:cNvSpPr>
          <p:nvPr>
            <p:ph type="body"/>
          </p:nvPr>
        </p:nvSpPr>
        <p:spPr>
          <a:xfrm>
            <a:off x="681038" y="4714875"/>
            <a:ext cx="5432425" cy="4467225"/>
          </a:xfrm>
          <a:noFill/>
        </p:spPr>
        <p:txBody>
          <a:bodyPr wrap="none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9525" cy="37211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r-FR" altLang="fr-FR"/>
          </a:p>
        </p:txBody>
      </p:sp>
      <p:sp>
        <p:nvSpPr>
          <p:cNvPr id="41987" name="Rectangle 2"/>
          <p:cNvSpPr>
            <a:spLocks noChangeArrowheads="1"/>
          </p:cNvSpPr>
          <p:nvPr>
            <p:ph type="body"/>
          </p:nvPr>
        </p:nvSpPr>
        <p:spPr>
          <a:xfrm>
            <a:off x="681038" y="4714875"/>
            <a:ext cx="5432425" cy="4467225"/>
          </a:xfrm>
          <a:noFill/>
        </p:spPr>
        <p:txBody>
          <a:bodyPr wrap="none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096963" y="687388"/>
            <a:ext cx="4579937" cy="34353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3011" name="Text Box 2"/>
          <p:cNvSpPr>
            <a:spLocks noChangeArrowheads="1"/>
          </p:cNvSpPr>
          <p:nvPr>
            <p:ph type="body" idx="1"/>
          </p:nvPr>
        </p:nvSpPr>
        <p:spPr>
          <a:xfrm>
            <a:off x="677863" y="4351338"/>
            <a:ext cx="5418137" cy="4122737"/>
          </a:xfrm>
          <a:noFill/>
        </p:spPr>
        <p:txBody>
          <a:bodyPr lIns="90000" tIns="45000" rIns="90000" bIns="45000"/>
          <a:lstStyle/>
          <a:p>
            <a:pPr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1800" smtClean="0"/>
              <a:t>A plus long terme: on suppose dans tous les scénarios un arrêt des émissions après 2200 =&gt; on voit qu’à l’horizon de l’an 3000 le CO2 ne diminue que très lentement, la température reste assez constante et le niveau des mers continue lui d’augmenter à cause de la dilatation thermique de l’eau de mer (on ne prend pas ici en compte la fonte des calottes du Groenland ou de l’Antarctique)</a:t>
            </a:r>
          </a:p>
        </p:txBody>
      </p:sp>
      <p:sp>
        <p:nvSpPr>
          <p:cNvPr id="43012" name="Text Box 3"/>
          <p:cNvSpPr txBox="1">
            <a:spLocks noChangeArrowheads="1"/>
          </p:cNvSpPr>
          <p:nvPr/>
        </p:nvSpPr>
        <p:spPr bwMode="auto">
          <a:xfrm>
            <a:off x="3836988" y="8702675"/>
            <a:ext cx="29337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A6DC4190-7253-4DF6-922B-34398C6C74E0}" type="slidenum">
              <a:rPr lang="fr-FR" altLang="fr-FR" sz="1800">
                <a:solidFill>
                  <a:srgbClr val="000000"/>
                </a:solidFill>
                <a:latin typeface="Calibri" pitchFamily="34" charset="0"/>
              </a:rPr>
              <a:pPr eaLnBrk="1" hangingPunct="1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9</a:t>
            </a:fld>
            <a:endParaRPr lang="fr-FR" altLang="fr-FR" sz="180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9525" cy="37211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r-FR" altLang="fr-FR"/>
          </a:p>
        </p:txBody>
      </p:sp>
      <p:sp>
        <p:nvSpPr>
          <p:cNvPr id="44035" name="Rectangle 2"/>
          <p:cNvSpPr>
            <a:spLocks noChangeArrowheads="1"/>
          </p:cNvSpPr>
          <p:nvPr>
            <p:ph type="body"/>
          </p:nvPr>
        </p:nvSpPr>
        <p:spPr>
          <a:xfrm>
            <a:off x="681038" y="4714875"/>
            <a:ext cx="5432425" cy="4467225"/>
          </a:xfrm>
          <a:noFill/>
        </p:spPr>
        <p:txBody>
          <a:bodyPr wrap="none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2124075" y="754063"/>
            <a:ext cx="2549525" cy="37211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r-FR" altLang="fr-FR"/>
          </a:p>
        </p:txBody>
      </p:sp>
      <p:sp>
        <p:nvSpPr>
          <p:cNvPr id="45059" name="Rectangle 3"/>
          <p:cNvSpPr>
            <a:spLocks noChangeArrowheads="1"/>
          </p:cNvSpPr>
          <p:nvPr>
            <p:ph type="body"/>
          </p:nvPr>
        </p:nvSpPr>
        <p:spPr>
          <a:xfrm>
            <a:off x="681038" y="4714875"/>
            <a:ext cx="5432425" cy="4467225"/>
          </a:xfrm>
          <a:noFill/>
        </p:spPr>
        <p:txBody>
          <a:bodyPr wrap="none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9525" cy="37211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r-FR" altLang="fr-FR"/>
          </a:p>
        </p:txBody>
      </p:sp>
      <p:sp>
        <p:nvSpPr>
          <p:cNvPr id="46083" name="Rectangle 2"/>
          <p:cNvSpPr>
            <a:spLocks noChangeArrowheads="1"/>
          </p:cNvSpPr>
          <p:nvPr>
            <p:ph type="body"/>
          </p:nvPr>
        </p:nvSpPr>
        <p:spPr>
          <a:xfrm>
            <a:off x="681038" y="4714875"/>
            <a:ext cx="5432425" cy="4467225"/>
          </a:xfrm>
          <a:noFill/>
        </p:spPr>
        <p:txBody>
          <a:bodyPr wrap="none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9525" cy="37211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r-FR" altLang="fr-FR"/>
          </a:p>
        </p:txBody>
      </p:sp>
      <p:sp>
        <p:nvSpPr>
          <p:cNvPr id="47107" name="Rectangle 2"/>
          <p:cNvSpPr>
            <a:spLocks noChangeArrowheads="1"/>
          </p:cNvSpPr>
          <p:nvPr>
            <p:ph type="body"/>
          </p:nvPr>
        </p:nvSpPr>
        <p:spPr>
          <a:xfrm>
            <a:off x="681038" y="4714875"/>
            <a:ext cx="5432425" cy="4467225"/>
          </a:xfrm>
          <a:noFill/>
        </p:spPr>
        <p:txBody>
          <a:bodyPr wrap="none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9525" cy="37211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r-FR" altLang="fr-FR"/>
          </a:p>
        </p:txBody>
      </p:sp>
      <p:sp>
        <p:nvSpPr>
          <p:cNvPr id="48131" name="Rectangle 2"/>
          <p:cNvSpPr>
            <a:spLocks noChangeArrowheads="1"/>
          </p:cNvSpPr>
          <p:nvPr>
            <p:ph type="body"/>
          </p:nvPr>
        </p:nvSpPr>
        <p:spPr>
          <a:xfrm>
            <a:off x="681038" y="4714875"/>
            <a:ext cx="5432425" cy="4467225"/>
          </a:xfrm>
          <a:noFill/>
        </p:spPr>
        <p:txBody>
          <a:bodyPr wrap="none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9525" cy="37211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r-FR" altLang="fr-FR"/>
          </a:p>
        </p:txBody>
      </p:sp>
      <p:sp>
        <p:nvSpPr>
          <p:cNvPr id="49155" name="Rectangle 2"/>
          <p:cNvSpPr>
            <a:spLocks noChangeArrowheads="1"/>
          </p:cNvSpPr>
          <p:nvPr>
            <p:ph type="body"/>
          </p:nvPr>
        </p:nvSpPr>
        <p:spPr>
          <a:xfrm>
            <a:off x="681038" y="4714875"/>
            <a:ext cx="5432425" cy="4467225"/>
          </a:xfrm>
          <a:noFill/>
        </p:spPr>
        <p:txBody>
          <a:bodyPr wrap="none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9525" cy="37211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r-FR" altLang="fr-FR"/>
          </a:p>
        </p:txBody>
      </p:sp>
      <p:sp>
        <p:nvSpPr>
          <p:cNvPr id="50179" name="Rectangle 2"/>
          <p:cNvSpPr>
            <a:spLocks noChangeArrowheads="1"/>
          </p:cNvSpPr>
          <p:nvPr>
            <p:ph type="body"/>
          </p:nvPr>
        </p:nvSpPr>
        <p:spPr>
          <a:xfrm>
            <a:off x="681038" y="4714875"/>
            <a:ext cx="5432425" cy="4467225"/>
          </a:xfrm>
          <a:noFill/>
        </p:spPr>
        <p:txBody>
          <a:bodyPr wrap="none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9525" cy="37211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r-FR" altLang="fr-FR"/>
          </a:p>
        </p:txBody>
      </p:sp>
      <p:sp>
        <p:nvSpPr>
          <p:cNvPr id="51203" name="Rectangle 2"/>
          <p:cNvSpPr>
            <a:spLocks noChangeArrowheads="1"/>
          </p:cNvSpPr>
          <p:nvPr>
            <p:ph type="body"/>
          </p:nvPr>
        </p:nvSpPr>
        <p:spPr>
          <a:xfrm>
            <a:off x="681038" y="4714875"/>
            <a:ext cx="5432425" cy="4467225"/>
          </a:xfrm>
          <a:noFill/>
        </p:spPr>
        <p:txBody>
          <a:bodyPr wrap="none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9525" cy="37211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r-FR" altLang="fr-FR"/>
          </a:p>
        </p:txBody>
      </p:sp>
      <p:sp>
        <p:nvSpPr>
          <p:cNvPr id="52227" name="Rectangle 2"/>
          <p:cNvSpPr>
            <a:spLocks noChangeArrowheads="1"/>
          </p:cNvSpPr>
          <p:nvPr>
            <p:ph type="body"/>
          </p:nvPr>
        </p:nvSpPr>
        <p:spPr>
          <a:xfrm>
            <a:off x="681038" y="4714875"/>
            <a:ext cx="5432425" cy="4467225"/>
          </a:xfrm>
          <a:noFill/>
        </p:spPr>
        <p:txBody>
          <a:bodyPr wrap="none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2124075" y="754063"/>
            <a:ext cx="2549525" cy="37211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r-FR" altLang="fr-FR"/>
          </a:p>
        </p:txBody>
      </p:sp>
      <p:sp>
        <p:nvSpPr>
          <p:cNvPr id="53251" name="Rectangle 3"/>
          <p:cNvSpPr>
            <a:spLocks noChangeArrowheads="1"/>
          </p:cNvSpPr>
          <p:nvPr>
            <p:ph type="body"/>
          </p:nvPr>
        </p:nvSpPr>
        <p:spPr>
          <a:xfrm>
            <a:off x="681038" y="4714875"/>
            <a:ext cx="5432425" cy="4467225"/>
          </a:xfrm>
          <a:noFill/>
        </p:spPr>
        <p:txBody>
          <a:bodyPr wrap="none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9525" cy="37211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r-FR" altLang="fr-FR"/>
          </a:p>
        </p:txBody>
      </p:sp>
      <p:sp>
        <p:nvSpPr>
          <p:cNvPr id="54275" name="Rectangle 2"/>
          <p:cNvSpPr>
            <a:spLocks noChangeArrowheads="1"/>
          </p:cNvSpPr>
          <p:nvPr>
            <p:ph type="body"/>
          </p:nvPr>
        </p:nvSpPr>
        <p:spPr>
          <a:xfrm>
            <a:off x="681038" y="4714875"/>
            <a:ext cx="5432425" cy="4467225"/>
          </a:xfrm>
          <a:noFill/>
        </p:spPr>
        <p:txBody>
          <a:bodyPr wrap="none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9525" cy="37211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r-FR" altLang="fr-FR"/>
          </a:p>
        </p:txBody>
      </p:sp>
      <p:sp>
        <p:nvSpPr>
          <p:cNvPr id="55299" name="Rectangle 2"/>
          <p:cNvSpPr>
            <a:spLocks noChangeArrowheads="1"/>
          </p:cNvSpPr>
          <p:nvPr>
            <p:ph type="body"/>
          </p:nvPr>
        </p:nvSpPr>
        <p:spPr>
          <a:xfrm>
            <a:off x="681038" y="4714875"/>
            <a:ext cx="5432425" cy="4467225"/>
          </a:xfrm>
          <a:noFill/>
        </p:spPr>
        <p:txBody>
          <a:bodyPr wrap="none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9525" cy="37211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r-FR" altLang="fr-FR"/>
          </a:p>
        </p:txBody>
      </p:sp>
      <p:sp>
        <p:nvSpPr>
          <p:cNvPr id="56323" name="Rectangle 2"/>
          <p:cNvSpPr>
            <a:spLocks noChangeArrowheads="1"/>
          </p:cNvSpPr>
          <p:nvPr>
            <p:ph type="body"/>
          </p:nvPr>
        </p:nvSpPr>
        <p:spPr>
          <a:xfrm>
            <a:off x="681038" y="4714875"/>
            <a:ext cx="5432425" cy="4467225"/>
          </a:xfrm>
          <a:noFill/>
        </p:spPr>
        <p:txBody>
          <a:bodyPr wrap="none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9525" cy="37211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r-FR" altLang="fr-FR"/>
          </a:p>
        </p:txBody>
      </p:sp>
      <p:sp>
        <p:nvSpPr>
          <p:cNvPr id="57347" name="Rectangle 2"/>
          <p:cNvSpPr>
            <a:spLocks noChangeArrowheads="1"/>
          </p:cNvSpPr>
          <p:nvPr>
            <p:ph type="body"/>
          </p:nvPr>
        </p:nvSpPr>
        <p:spPr>
          <a:xfrm>
            <a:off x="681038" y="4714875"/>
            <a:ext cx="5432425" cy="4467225"/>
          </a:xfrm>
          <a:noFill/>
        </p:spPr>
        <p:txBody>
          <a:bodyPr wrap="none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9525" cy="37211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r-FR" altLang="fr-FR"/>
          </a:p>
        </p:txBody>
      </p:sp>
      <p:sp>
        <p:nvSpPr>
          <p:cNvPr id="58371" name="Rectangle 2"/>
          <p:cNvSpPr>
            <a:spLocks noChangeArrowheads="1"/>
          </p:cNvSpPr>
          <p:nvPr>
            <p:ph type="body"/>
          </p:nvPr>
        </p:nvSpPr>
        <p:spPr>
          <a:xfrm>
            <a:off x="681038" y="4714875"/>
            <a:ext cx="5432425" cy="4467225"/>
          </a:xfrm>
          <a:noFill/>
        </p:spPr>
        <p:txBody>
          <a:bodyPr wrap="none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9525" cy="37211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r-FR" altLang="fr-FR"/>
          </a:p>
        </p:txBody>
      </p:sp>
      <p:sp>
        <p:nvSpPr>
          <p:cNvPr id="59395" name="Rectangle 2"/>
          <p:cNvSpPr>
            <a:spLocks noChangeArrowheads="1"/>
          </p:cNvSpPr>
          <p:nvPr>
            <p:ph type="body"/>
          </p:nvPr>
        </p:nvSpPr>
        <p:spPr>
          <a:xfrm>
            <a:off x="681038" y="4714875"/>
            <a:ext cx="5432425" cy="4467225"/>
          </a:xfrm>
          <a:noFill/>
        </p:spPr>
        <p:txBody>
          <a:bodyPr wrap="none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43522-2B06-4914-923A-7C5597415C3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2434C3-8045-41F5-8EE0-A1A6BA94FC3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75B84-10FC-4704-A9EE-0E24DBF365B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11613" cy="44719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1213" y="1600200"/>
            <a:ext cx="4011612" cy="44719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F30B3-7DD1-4876-B48E-58D0696400D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B9EE7-BCD2-4F5A-BE5F-C587984B79B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53ED6-197F-4625-AD1D-FF1FD026D75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E3786-E881-4A75-A2B2-0F58B46BF65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B5220D-64E4-4C0A-A0BC-C534A99F241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80E28-7DFF-47B2-9D43-9087164EDA2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3EC5F7-92F3-4595-9A0B-A0A0CF8C0E7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89713" y="117475"/>
            <a:ext cx="2043112" cy="5954713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17475"/>
            <a:ext cx="5980113" cy="5954713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E6B34-5786-4410-A4CF-B451F49E98E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25900" cy="450056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35500" y="1604963"/>
            <a:ext cx="4025900" cy="450056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10350" y="1604963"/>
            <a:ext cx="2051050" cy="4500562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00750" cy="4500562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797300" cy="41354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87900" y="1905000"/>
            <a:ext cx="3797300" cy="41354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10350" y="762000"/>
            <a:ext cx="1974850" cy="52784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762000"/>
            <a:ext cx="5772150" cy="52784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25900" cy="450056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35500" y="1604963"/>
            <a:ext cx="4025900" cy="450056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10350" y="762000"/>
            <a:ext cx="2051050" cy="5343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62000"/>
            <a:ext cx="6000750" cy="5343525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25/07/2015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15A1A8-CAF5-4C62-886B-EA0B01E9249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25/07/2015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D2DABE-42CB-41AC-AC36-206B4F3FB40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25/07/2015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D5FBA-5CEF-4626-9E0C-7AAC5769363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25900" cy="45005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35500" y="1600200"/>
            <a:ext cx="4025900" cy="45005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25/07/2015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89CB4-2D3C-4BC2-8CC9-C386D08BF93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25/07/2015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F18C3B-FD18-45F4-B9CE-4F8402239D8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25/07/2015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E325E2-AB08-4D5D-BA75-A790E070F5B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25/07/2015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AFCCD9-2CB9-45BB-AC59-564A79F25AB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25/07/2015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03C93-EAF8-4371-A80B-F68AB9E3276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25/07/2015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B1B744-E318-4D27-A712-8186C83FA32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25/07/2015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3AAB9-2396-4506-A562-6AA3CBAE8B3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10350" y="274638"/>
            <a:ext cx="2051050" cy="58261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00750" cy="5826125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25/07/2015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D85DE6-563F-4DAA-B734-474302B5FB1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BP Statistical Review of World Energy 2012 </a:t>
            </a:r>
          </a:p>
          <a:p>
            <a:pPr>
              <a:defRPr/>
            </a:pPr>
            <a:r>
              <a:rPr lang="fr-FR" altLang="fr-FR"/>
              <a:t>© BP 2012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FDB40A-A61D-4574-916F-24FE7F722F0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BP Statistical Review of World Energy 2012 </a:t>
            </a:r>
          </a:p>
          <a:p>
            <a:pPr>
              <a:defRPr/>
            </a:pPr>
            <a:r>
              <a:rPr lang="fr-FR" altLang="fr-FR"/>
              <a:t>© BP 2012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85B71-76EC-4325-AC0D-39E6F1C0D58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BP Statistical Review of World Energy 2012 </a:t>
            </a:r>
          </a:p>
          <a:p>
            <a:pPr>
              <a:defRPr/>
            </a:pPr>
            <a:r>
              <a:rPr lang="fr-FR" altLang="fr-FR"/>
              <a:t>© BP 2012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84E16-EB08-4990-B692-FA076CEFBD0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60363" y="1339850"/>
            <a:ext cx="4122737" cy="48260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35500" y="1339850"/>
            <a:ext cx="4122738" cy="48260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BP Statistical Review of World Energy 2012 </a:t>
            </a:r>
          </a:p>
          <a:p>
            <a:pPr>
              <a:defRPr/>
            </a:pPr>
            <a:r>
              <a:rPr lang="fr-FR" altLang="fr-FR"/>
              <a:t>© BP 2012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4D7F2-1C46-449B-A39B-E1D35970DC7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BP Statistical Review of World Energy 2012 </a:t>
            </a:r>
          </a:p>
          <a:p>
            <a:pPr>
              <a:defRPr/>
            </a:pPr>
            <a:r>
              <a:rPr lang="fr-FR" altLang="fr-FR"/>
              <a:t>© BP 2012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A3B613-29D4-430F-A548-2CCBDC3E2A6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BP Statistical Review of World Energy 2012 </a:t>
            </a:r>
          </a:p>
          <a:p>
            <a:pPr>
              <a:defRPr/>
            </a:pPr>
            <a:r>
              <a:rPr lang="fr-FR" altLang="fr-FR"/>
              <a:t>© BP 2012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CA1A3-F2AA-44EE-896A-28D00CDEACF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BP Statistical Review of World Energy 2012 </a:t>
            </a:r>
          </a:p>
          <a:p>
            <a:pPr>
              <a:defRPr/>
            </a:pPr>
            <a:r>
              <a:rPr lang="fr-FR" altLang="fr-FR"/>
              <a:t>© BP 2012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AA66DF-66A3-4B24-A969-179CB0F5A7F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BP Statistical Review of World Energy 2012 </a:t>
            </a:r>
          </a:p>
          <a:p>
            <a:pPr>
              <a:defRPr/>
            </a:pPr>
            <a:r>
              <a:rPr lang="fr-FR" altLang="fr-FR"/>
              <a:t>© BP 2012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432219-9C9E-4DA6-9392-8F0228C1238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BP Statistical Review of World Energy 2012 </a:t>
            </a:r>
          </a:p>
          <a:p>
            <a:pPr>
              <a:defRPr/>
            </a:pPr>
            <a:r>
              <a:rPr lang="fr-FR" altLang="fr-FR"/>
              <a:t>© BP 2012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C2422-CA21-487A-A82E-8A2269C9867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BP Statistical Review of World Energy 2012 </a:t>
            </a:r>
          </a:p>
          <a:p>
            <a:pPr>
              <a:defRPr/>
            </a:pPr>
            <a:r>
              <a:rPr lang="fr-FR" altLang="fr-FR"/>
              <a:t>© BP 2012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214E8D-78D5-4ED4-B815-E14FF18EC13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59563" y="749300"/>
            <a:ext cx="2098675" cy="5416550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60363" y="749300"/>
            <a:ext cx="6146800" cy="541655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BP Statistical Review of World Energy 2012 </a:t>
            </a:r>
          </a:p>
          <a:p>
            <a:pPr>
              <a:defRPr/>
            </a:pPr>
            <a:r>
              <a:rPr lang="fr-FR" altLang="fr-FR"/>
              <a:t>© BP 2012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806D23-728B-45C3-9040-19C812EFC34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0663" cy="45116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0263" y="1604963"/>
            <a:ext cx="4032250" cy="45116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19875" y="273050"/>
            <a:ext cx="2052638" cy="584358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0275" cy="584358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7475"/>
            <a:ext cx="8175625" cy="1422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Cliquez pour éditer le format du texte-titre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175625" cy="4471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Cliquez pour éditer le format du plan de texte</a:t>
            </a:r>
          </a:p>
          <a:p>
            <a:pPr lvl="1"/>
            <a:r>
              <a:rPr lang="en-GB" altLang="fr-FR" smtClean="0"/>
              <a:t>Second niveau de plan</a:t>
            </a:r>
          </a:p>
          <a:p>
            <a:pPr lvl="2"/>
            <a:r>
              <a:rPr lang="en-GB" altLang="fr-FR" smtClean="0"/>
              <a:t>Troisième niveau de plan</a:t>
            </a:r>
          </a:p>
          <a:p>
            <a:pPr lvl="3"/>
            <a:r>
              <a:rPr lang="en-GB" altLang="fr-FR" smtClean="0"/>
              <a:t>Quatrième niveau de plan</a:t>
            </a:r>
          </a:p>
          <a:p>
            <a:pPr lvl="4"/>
            <a:r>
              <a:rPr lang="en-GB" altLang="fr-FR" smtClean="0"/>
              <a:t>Cinquième niveau de plan</a:t>
            </a:r>
          </a:p>
          <a:p>
            <a:pPr lvl="4"/>
            <a:r>
              <a:rPr lang="en-GB" altLang="fr-FR" smtClean="0"/>
              <a:t>Sixième niveau de plan</a:t>
            </a:r>
          </a:p>
          <a:p>
            <a:pPr lvl="4"/>
            <a:r>
              <a:rPr lang="en-GB" altLang="fr-FR" smtClean="0"/>
              <a:t>Septième niveau de plan</a:t>
            </a:r>
          </a:p>
          <a:p>
            <a:pPr lvl="4"/>
            <a:r>
              <a:rPr lang="en-GB" altLang="fr-FR" smtClean="0"/>
              <a:t>Huitième niveau de plan</a:t>
            </a:r>
          </a:p>
          <a:p>
            <a:pPr lvl="4"/>
            <a:r>
              <a:rPr lang="en-GB" altLang="fr-FR" smtClean="0"/>
              <a:t>Neuvième niveau de plan</a:t>
            </a: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22488" cy="465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84488" cy="465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2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079625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ea typeface="Lucida Sans Unicode" pitchFamily="34" charset="0"/>
              </a:defRPr>
            </a:lvl1pPr>
          </a:lstStyle>
          <a:p>
            <a:pPr>
              <a:defRPr/>
            </a:pPr>
            <a:fld id="{7431D08E-CAED-44CF-82C4-ED3653929A7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pic>
        <p:nvPicPr>
          <p:cNvPr id="1031" name="Picture 6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-6350"/>
            <a:ext cx="9144000" cy="687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kern="1200">
          <a:solidFill>
            <a:srgbClr val="000000"/>
          </a:solidFill>
          <a:latin typeface="+mj-lt"/>
          <a:ea typeface="Lucida Sans Unicode" pitchFamily="34" charset="0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panose="020B0604020202020204" pitchFamily="34" charset="0"/>
          <a:ea typeface="Lucida Sans Unicode" pitchFamily="34" charset="0"/>
          <a:cs typeface="Lucida Sans Unicode" panose="020B0602030504020204" pitchFamily="34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panose="020B0604020202020204" pitchFamily="34" charset="0"/>
          <a:ea typeface="Lucida Sans Unicode" pitchFamily="34" charset="0"/>
          <a:cs typeface="Lucida Sans Unicode" panose="020B0602030504020204" pitchFamily="34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panose="020B0604020202020204" pitchFamily="34" charset="0"/>
          <a:ea typeface="Lucida Sans Unicode" pitchFamily="34" charset="0"/>
          <a:cs typeface="Lucida Sans Unicode" panose="020B0602030504020204" pitchFamily="34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panose="020B0604020202020204" pitchFamily="34" charset="0"/>
          <a:ea typeface="Lucida Sans Unicode" pitchFamily="34" charset="0"/>
          <a:cs typeface="Lucida Sans Unicode" panose="020B0602030504020204" pitchFamily="34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Lucida Sans Unicode" panose="020B0602030504020204" pitchFamily="34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Lucida Sans Unicode" panose="020B0602030504020204" pitchFamily="34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Lucida Sans Unicode" panose="020B0602030504020204" pitchFamily="34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Lucida Sans Unicode" panose="020B0602030504020204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 kern="1200">
          <a:solidFill>
            <a:srgbClr val="000000"/>
          </a:solidFill>
          <a:latin typeface="+mn-lt"/>
          <a:ea typeface="Lucida Sans Unicode" pitchFamily="34" charset="0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 kern="1200">
          <a:solidFill>
            <a:srgbClr val="000000"/>
          </a:solidFill>
          <a:latin typeface="+mn-lt"/>
          <a:ea typeface="Lucida Sans Unicode" pitchFamily="34" charset="0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 kern="1200">
          <a:solidFill>
            <a:srgbClr val="000000"/>
          </a:solidFill>
          <a:latin typeface="+mn-lt"/>
          <a:ea typeface="Lucida Sans Unicode" pitchFamily="34" charset="0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kern="1200">
          <a:solidFill>
            <a:srgbClr val="000000"/>
          </a:solidFill>
          <a:latin typeface="+mn-lt"/>
          <a:ea typeface="Lucida Sans Unicode" pitchFamily="34" charset="0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kern="1200">
          <a:solidFill>
            <a:srgbClr val="000000"/>
          </a:solidFill>
          <a:latin typeface="+mn-lt"/>
          <a:ea typeface="Lucida Sans Unicode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42888" y="152400"/>
            <a:ext cx="396875" cy="588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0" y="286543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7658100" y="6477000"/>
            <a:ext cx="1485900" cy="70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>
              <a:spcBef>
                <a:spcPts val="900"/>
              </a:spcBef>
              <a:buSzPct val="100000"/>
              <a:defRPr/>
            </a:pPr>
            <a:r>
              <a:rPr lang="fr-FR" altLang="fr-FR" sz="2000" smtClean="0">
                <a:solidFill>
                  <a:srgbClr val="000000"/>
                </a:solidFill>
              </a:rPr>
              <a:t>2014  #</a:t>
            </a:r>
            <a:fld id="{35DB037B-3AF2-423D-922D-422723128374}" type="slidenum">
              <a:rPr lang="fr-FR" altLang="fr-FR" sz="2000" smtClean="0">
                <a:solidFill>
                  <a:srgbClr val="000000"/>
                </a:solidFill>
              </a:rPr>
              <a:pPr eaLnBrk="1" hangingPunct="1">
                <a:spcBef>
                  <a:spcPts val="900"/>
                </a:spcBef>
                <a:buSzPct val="100000"/>
                <a:defRPr/>
              </a:pPr>
              <a:t>‹N°›</a:t>
            </a:fld>
            <a:r>
              <a:rPr lang="fr-FR" altLang="fr-FR" sz="200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07950" y="6488113"/>
            <a:ext cx="1800225" cy="39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ts val="900"/>
              </a:spcBef>
              <a:buSzPct val="100000"/>
              <a:defRPr/>
            </a:pPr>
            <a:r>
              <a:rPr lang="fr-FR" altLang="fr-FR" sz="2000">
                <a:solidFill>
                  <a:srgbClr val="000000"/>
                </a:solidFill>
              </a:rPr>
              <a:t>Nakicenovic </a:t>
            </a:r>
          </a:p>
        </p:txBody>
      </p:sp>
      <p:pic>
        <p:nvPicPr>
          <p:cNvPr id="2054" name="Picture 5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608138" y="6584950"/>
            <a:ext cx="227012" cy="228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5" name="Picture 6"/>
          <p:cNvPicPr>
            <a:picLocks noChangeAspect="1" noChangeArrowheads="1"/>
          </p:cNvPicPr>
          <p:nvPr/>
        </p:nvPicPr>
        <p:blipFill>
          <a:blip r:embed="rId15"/>
          <a:srcRect r="47807"/>
          <a:stretch>
            <a:fillRect/>
          </a:stretch>
        </p:blipFill>
        <p:spPr bwMode="auto">
          <a:xfrm>
            <a:off x="8458200" y="174625"/>
            <a:ext cx="533400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6" name="Picture 7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42888" y="152400"/>
            <a:ext cx="396875" cy="588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57" name="Rectangle 8"/>
          <p:cNvSpPr>
            <a:spLocks noChangeArrowheads="1"/>
          </p:cNvSpPr>
          <p:nvPr/>
        </p:nvSpPr>
        <p:spPr bwMode="auto">
          <a:xfrm>
            <a:off x="0" y="286543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2058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130425"/>
            <a:ext cx="7747000" cy="1444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Cliquez pour éditer le format du texte-titre</a:t>
            </a:r>
          </a:p>
        </p:txBody>
      </p:sp>
      <p:sp>
        <p:nvSpPr>
          <p:cNvPr id="2059" name="Text Box 10"/>
          <p:cNvSpPr txBox="1">
            <a:spLocks noChangeArrowheads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2060" name="Text Box 11"/>
          <p:cNvSpPr txBox="1">
            <a:spLocks noChangeArrowheads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2061" name="Text Box 12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2062" name="Rectangle 13"/>
          <p:cNvSpPr>
            <a:spLocks noChangeArrowheads="1"/>
          </p:cNvSpPr>
          <p:nvPr/>
        </p:nvSpPr>
        <p:spPr bwMode="auto">
          <a:xfrm>
            <a:off x="7658100" y="6477000"/>
            <a:ext cx="1485900" cy="70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>
              <a:spcBef>
                <a:spcPts val="900"/>
              </a:spcBef>
              <a:buSzPct val="100000"/>
              <a:defRPr/>
            </a:pPr>
            <a:r>
              <a:rPr lang="fr-FR" altLang="fr-FR" sz="2000" smtClean="0">
                <a:solidFill>
                  <a:srgbClr val="000000"/>
                </a:solidFill>
              </a:rPr>
              <a:t>2013  #</a:t>
            </a:r>
            <a:fld id="{8575CE42-6A5E-4480-A860-B10DF03ACC5C}" type="slidenum">
              <a:rPr lang="fr-FR" altLang="fr-FR" sz="2000" smtClean="0">
                <a:solidFill>
                  <a:srgbClr val="000000"/>
                </a:solidFill>
              </a:rPr>
              <a:pPr eaLnBrk="1" hangingPunct="1">
                <a:spcBef>
                  <a:spcPts val="900"/>
                </a:spcBef>
                <a:buSzPct val="100000"/>
                <a:defRPr/>
              </a:pPr>
              <a:t>‹N°›</a:t>
            </a:fld>
            <a:r>
              <a:rPr lang="fr-FR" altLang="fr-FR" sz="200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110" name="Rectangle 14"/>
          <p:cNvSpPr>
            <a:spLocks noChangeArrowheads="1"/>
          </p:cNvSpPr>
          <p:nvPr/>
        </p:nvSpPr>
        <p:spPr bwMode="auto">
          <a:xfrm>
            <a:off x="107950" y="6488113"/>
            <a:ext cx="1800225" cy="39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ts val="900"/>
              </a:spcBef>
              <a:buSzPct val="100000"/>
              <a:defRPr/>
            </a:pPr>
            <a:r>
              <a:rPr lang="fr-FR" altLang="fr-FR" sz="2000">
                <a:solidFill>
                  <a:srgbClr val="000000"/>
                </a:solidFill>
              </a:rPr>
              <a:t>Nakicenovic </a:t>
            </a:r>
          </a:p>
        </p:txBody>
      </p:sp>
      <p:pic>
        <p:nvPicPr>
          <p:cNvPr id="2064" name="Picture 15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608138" y="6584950"/>
            <a:ext cx="227012" cy="228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65" name="Picture 16"/>
          <p:cNvPicPr>
            <a:picLocks noChangeAspect="1" noChangeArrowheads="1"/>
          </p:cNvPicPr>
          <p:nvPr/>
        </p:nvPicPr>
        <p:blipFill>
          <a:blip r:embed="rId15"/>
          <a:srcRect r="47807"/>
          <a:stretch>
            <a:fillRect/>
          </a:stretch>
        </p:blipFill>
        <p:spPr bwMode="auto">
          <a:xfrm>
            <a:off x="8458200" y="174625"/>
            <a:ext cx="533400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66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04200" cy="4500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Cliquez pour éditer le format du plan de texte</a:t>
            </a:r>
          </a:p>
          <a:p>
            <a:pPr lvl="1"/>
            <a:r>
              <a:rPr lang="en-GB" altLang="fr-FR" smtClean="0"/>
              <a:t>Second niveau de plan</a:t>
            </a:r>
          </a:p>
          <a:p>
            <a:pPr lvl="2"/>
            <a:r>
              <a:rPr lang="en-GB" altLang="fr-FR" smtClean="0"/>
              <a:t>Troisième niveau de plan</a:t>
            </a:r>
          </a:p>
          <a:p>
            <a:pPr lvl="3"/>
            <a:r>
              <a:rPr lang="en-GB" altLang="fr-FR" smtClean="0"/>
              <a:t>Quatrième niveau de plan</a:t>
            </a:r>
          </a:p>
          <a:p>
            <a:pPr lvl="4"/>
            <a:r>
              <a:rPr lang="en-GB" altLang="fr-FR" smtClean="0"/>
              <a:t>Cinquième niveau de plan</a:t>
            </a:r>
          </a:p>
          <a:p>
            <a:pPr lvl="4"/>
            <a:r>
              <a:rPr lang="en-GB" altLang="fr-FR" smtClean="0"/>
              <a:t>Sixième niveau de plan</a:t>
            </a:r>
          </a:p>
          <a:p>
            <a:pPr lvl="4"/>
            <a:r>
              <a:rPr lang="en-GB" altLang="fr-FR" smtClean="0"/>
              <a:t>Septième niveau de plan</a:t>
            </a:r>
          </a:p>
          <a:p>
            <a:pPr lvl="4"/>
            <a:r>
              <a:rPr lang="en-GB" altLang="fr-FR" smtClean="0"/>
              <a:t>Huitième niveau de plan</a:t>
            </a:r>
          </a:p>
          <a:p>
            <a:pPr lvl="4"/>
            <a:r>
              <a:rPr lang="en-GB" altLang="fr-FR" smtClean="0"/>
              <a:t>Neuvième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 kern="12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panose="020B0604020202020204" pitchFamily="34" charset="0"/>
        </a:defRPr>
      </a:lvl2pPr>
      <a:lvl3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panose="020B0604020202020204" pitchFamily="34" charset="0"/>
        </a:defRPr>
      </a:lvl3pPr>
      <a:lvl4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panose="020B0604020202020204" pitchFamily="34" charset="0"/>
        </a:defRPr>
      </a:lvl4pPr>
      <a:lvl5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panose="020B0604020202020204" pitchFamily="34" charset="0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Arial" panose="020B0604020202020204" pitchFamily="34" charset="0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Arial" panose="020B0604020202020204" pitchFamily="34" charset="0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Arial" panose="020B0604020202020204" pitchFamily="34" charset="0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Arial" panose="020B0604020202020204" pitchFamily="34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3200" kern="1200">
          <a:solidFill>
            <a:srgbClr val="000099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400" kern="1200">
          <a:solidFill>
            <a:srgbClr val="000099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000" kern="1200">
          <a:solidFill>
            <a:srgbClr val="000099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 kern="1200">
          <a:solidFill>
            <a:srgbClr val="000099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 kern="1200">
          <a:solidFill>
            <a:srgbClr val="000000"/>
          </a:solidFill>
          <a:latin typeface="+mn-lt"/>
          <a:ea typeface="Lucida Sans Unicode" pitchFamily="34" charset="0"/>
          <a:cs typeface="Lucida Sans Unicode" panose="020B0602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42888" y="152400"/>
            <a:ext cx="396875" cy="588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0" y="286543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7658100" y="6477000"/>
            <a:ext cx="1485900" cy="70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>
              <a:spcBef>
                <a:spcPts val="900"/>
              </a:spcBef>
              <a:buSzPct val="100000"/>
              <a:defRPr/>
            </a:pPr>
            <a:r>
              <a:rPr lang="fr-FR" altLang="fr-FR" sz="2000" smtClean="0">
                <a:solidFill>
                  <a:srgbClr val="000000"/>
                </a:solidFill>
              </a:rPr>
              <a:t>2014  #</a:t>
            </a:r>
            <a:fld id="{6917D7B9-B363-49BE-B53C-FAAB33067117}" type="slidenum">
              <a:rPr lang="fr-FR" altLang="fr-FR" sz="2000" smtClean="0">
                <a:solidFill>
                  <a:srgbClr val="000000"/>
                </a:solidFill>
              </a:rPr>
              <a:pPr eaLnBrk="1" hangingPunct="1">
                <a:spcBef>
                  <a:spcPts val="900"/>
                </a:spcBef>
                <a:buSzPct val="100000"/>
                <a:defRPr/>
              </a:pPr>
              <a:t>‹N°›</a:t>
            </a:fld>
            <a:r>
              <a:rPr lang="fr-FR" altLang="fr-FR" sz="200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107950" y="6488113"/>
            <a:ext cx="1800225" cy="39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ts val="900"/>
              </a:spcBef>
              <a:buSzPct val="100000"/>
              <a:defRPr/>
            </a:pPr>
            <a:r>
              <a:rPr lang="fr-FR" altLang="fr-FR" sz="2000">
                <a:solidFill>
                  <a:srgbClr val="000000"/>
                </a:solidFill>
              </a:rPr>
              <a:t>Nakicenovic </a:t>
            </a:r>
          </a:p>
        </p:txBody>
      </p:sp>
      <p:pic>
        <p:nvPicPr>
          <p:cNvPr id="3078" name="Picture 5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608138" y="6584950"/>
            <a:ext cx="227012" cy="228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079" name="Picture 6"/>
          <p:cNvPicPr>
            <a:picLocks noChangeAspect="1" noChangeArrowheads="1"/>
          </p:cNvPicPr>
          <p:nvPr/>
        </p:nvPicPr>
        <p:blipFill>
          <a:blip r:embed="rId15"/>
          <a:srcRect r="47807"/>
          <a:stretch>
            <a:fillRect/>
          </a:stretch>
        </p:blipFill>
        <p:spPr bwMode="auto">
          <a:xfrm>
            <a:off x="8458200" y="174625"/>
            <a:ext cx="533400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80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0"/>
            <a:ext cx="7747000" cy="787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Cliquez pour éditer le format du texte-titre</a:t>
            </a:r>
          </a:p>
        </p:txBody>
      </p:sp>
      <p:sp>
        <p:nvSpPr>
          <p:cNvPr id="3081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47000" cy="4135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Cliquez pour éditer le format du plan de texte</a:t>
            </a:r>
          </a:p>
          <a:p>
            <a:pPr lvl="1"/>
            <a:r>
              <a:rPr lang="en-GB" altLang="fr-FR" smtClean="0"/>
              <a:t>Second niveau de plan</a:t>
            </a:r>
          </a:p>
          <a:p>
            <a:pPr lvl="2"/>
            <a:r>
              <a:rPr lang="en-GB" altLang="fr-FR" smtClean="0"/>
              <a:t>Troisième niveau de plan</a:t>
            </a:r>
          </a:p>
          <a:p>
            <a:pPr lvl="3"/>
            <a:r>
              <a:rPr lang="en-GB" altLang="fr-FR" smtClean="0"/>
              <a:t>Quatrième niveau de plan</a:t>
            </a:r>
          </a:p>
          <a:p>
            <a:pPr lvl="4"/>
            <a:r>
              <a:rPr lang="en-GB" altLang="fr-FR" smtClean="0"/>
              <a:t>Cinquième niveau de plan</a:t>
            </a:r>
          </a:p>
          <a:p>
            <a:pPr lvl="4"/>
            <a:r>
              <a:rPr lang="en-GB" altLang="fr-FR" smtClean="0"/>
              <a:t>Sixième niveau de plan</a:t>
            </a:r>
          </a:p>
          <a:p>
            <a:pPr lvl="4"/>
            <a:r>
              <a:rPr lang="en-GB" altLang="fr-FR" smtClean="0"/>
              <a:t>Septième niveau de plan</a:t>
            </a:r>
          </a:p>
          <a:p>
            <a:pPr lvl="4"/>
            <a:r>
              <a:rPr lang="en-GB" altLang="fr-FR" smtClean="0"/>
              <a:t>Huitième niveau de plan</a:t>
            </a:r>
          </a:p>
          <a:p>
            <a:pPr lvl="4"/>
            <a:r>
              <a:rPr lang="en-GB" altLang="fr-FR" smtClean="0"/>
              <a:t>Neuvième niveau de plan</a:t>
            </a:r>
          </a:p>
        </p:txBody>
      </p:sp>
      <p:sp>
        <p:nvSpPr>
          <p:cNvPr id="3082" name="Text Box 9"/>
          <p:cNvSpPr txBox="1"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083" name="Text Box 10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3084" name="Text Box 11"/>
          <p:cNvSpPr txBox="1">
            <a:spLocks noChangeArrowheads="1"/>
          </p:cNvSpPr>
          <p:nvPr/>
        </p:nvSpPr>
        <p:spPr bwMode="auto">
          <a:xfrm>
            <a:off x="7456488" y="6345238"/>
            <a:ext cx="1687512" cy="2841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 kern="12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panose="020B0604020202020204" pitchFamily="34" charset="0"/>
        </a:defRPr>
      </a:lvl2pPr>
      <a:lvl3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panose="020B0604020202020204" pitchFamily="34" charset="0"/>
        </a:defRPr>
      </a:lvl3pPr>
      <a:lvl4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panose="020B0604020202020204" pitchFamily="34" charset="0"/>
        </a:defRPr>
      </a:lvl4pPr>
      <a:lvl5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panose="020B0604020202020204" pitchFamily="34" charset="0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Arial" panose="020B0604020202020204" pitchFamily="34" charset="0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Arial" panose="020B0604020202020204" pitchFamily="34" charset="0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Arial" panose="020B0604020202020204" pitchFamily="34" charset="0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Arial" panose="020B0604020202020204" pitchFamily="34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3200" kern="1200">
          <a:solidFill>
            <a:srgbClr val="000099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400" kern="1200">
          <a:solidFill>
            <a:srgbClr val="000099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000" kern="1200">
          <a:solidFill>
            <a:srgbClr val="000099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 kern="1200">
          <a:solidFill>
            <a:srgbClr val="000099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 kern="1200">
          <a:solidFill>
            <a:srgbClr val="000000"/>
          </a:solidFill>
          <a:latin typeface="+mn-lt"/>
          <a:ea typeface="Lucida Sans Unicode" pitchFamily="34" charset="0"/>
          <a:cs typeface="Lucida Sans Unicode" panose="020B0602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42888" y="152400"/>
            <a:ext cx="396875" cy="588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0" y="286543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4100" name="Rectangle 3"/>
          <p:cNvSpPr>
            <a:spLocks noChangeArrowheads="1"/>
          </p:cNvSpPr>
          <p:nvPr/>
        </p:nvSpPr>
        <p:spPr bwMode="auto">
          <a:xfrm>
            <a:off x="7658100" y="6477000"/>
            <a:ext cx="1485900" cy="70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>
              <a:spcBef>
                <a:spcPts val="900"/>
              </a:spcBef>
              <a:buSzPct val="100000"/>
              <a:defRPr/>
            </a:pPr>
            <a:r>
              <a:rPr lang="fr-FR" altLang="fr-FR" sz="2000" smtClean="0">
                <a:solidFill>
                  <a:srgbClr val="000000"/>
                </a:solidFill>
              </a:rPr>
              <a:t>2014  #</a:t>
            </a:r>
            <a:fld id="{51B2348C-C49D-4CFD-99F8-0D14BDC48A28}" type="slidenum">
              <a:rPr lang="fr-FR" altLang="fr-FR" sz="2000" smtClean="0">
                <a:solidFill>
                  <a:srgbClr val="000000"/>
                </a:solidFill>
              </a:rPr>
              <a:pPr eaLnBrk="1" hangingPunct="1">
                <a:spcBef>
                  <a:spcPts val="900"/>
                </a:spcBef>
                <a:buSzPct val="100000"/>
                <a:defRPr/>
              </a:pPr>
              <a:t>‹N°›</a:t>
            </a:fld>
            <a:r>
              <a:rPr lang="fr-FR" altLang="fr-FR" sz="200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107950" y="6488113"/>
            <a:ext cx="1800225" cy="39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ts val="900"/>
              </a:spcBef>
              <a:buSzPct val="100000"/>
              <a:defRPr/>
            </a:pPr>
            <a:r>
              <a:rPr lang="fr-FR" altLang="fr-FR" sz="2000">
                <a:solidFill>
                  <a:srgbClr val="000000"/>
                </a:solidFill>
              </a:rPr>
              <a:t>Nakicenovic </a:t>
            </a:r>
          </a:p>
        </p:txBody>
      </p:sp>
      <p:pic>
        <p:nvPicPr>
          <p:cNvPr id="4102" name="Picture 5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608138" y="6584950"/>
            <a:ext cx="227012" cy="228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103" name="Picture 6"/>
          <p:cNvPicPr>
            <a:picLocks noChangeAspect="1" noChangeArrowheads="1"/>
          </p:cNvPicPr>
          <p:nvPr/>
        </p:nvPicPr>
        <p:blipFill>
          <a:blip r:embed="rId15"/>
          <a:srcRect r="47807"/>
          <a:stretch>
            <a:fillRect/>
          </a:stretch>
        </p:blipFill>
        <p:spPr bwMode="auto">
          <a:xfrm>
            <a:off x="8458200" y="174625"/>
            <a:ext cx="533400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4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0"/>
            <a:ext cx="7747000" cy="787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Cliquez pour éditer le format du texte-titre</a:t>
            </a:r>
          </a:p>
        </p:txBody>
      </p:sp>
      <p:sp>
        <p:nvSpPr>
          <p:cNvPr id="4105" name="Text Box 8"/>
          <p:cNvSpPr txBox="1"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4106" name="Text Box 9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4107" name="Text Box 10"/>
          <p:cNvSpPr txBox="1">
            <a:spLocks noChangeArrowheads="1"/>
          </p:cNvSpPr>
          <p:nvPr/>
        </p:nvSpPr>
        <p:spPr bwMode="auto">
          <a:xfrm>
            <a:off x="7456488" y="6345238"/>
            <a:ext cx="1687512" cy="2841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4108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04200" cy="4500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Cliquez pour éditer le format du plan de texte</a:t>
            </a:r>
          </a:p>
          <a:p>
            <a:pPr lvl="1"/>
            <a:r>
              <a:rPr lang="en-GB" altLang="fr-FR" smtClean="0"/>
              <a:t>Second niveau de plan</a:t>
            </a:r>
          </a:p>
          <a:p>
            <a:pPr lvl="2"/>
            <a:r>
              <a:rPr lang="en-GB" altLang="fr-FR" smtClean="0"/>
              <a:t>Troisième niveau de plan</a:t>
            </a:r>
          </a:p>
          <a:p>
            <a:pPr lvl="3"/>
            <a:r>
              <a:rPr lang="en-GB" altLang="fr-FR" smtClean="0"/>
              <a:t>Quatrième niveau de plan</a:t>
            </a:r>
          </a:p>
          <a:p>
            <a:pPr lvl="4"/>
            <a:r>
              <a:rPr lang="en-GB" altLang="fr-FR" smtClean="0"/>
              <a:t>Cinquième niveau de plan</a:t>
            </a:r>
          </a:p>
          <a:p>
            <a:pPr lvl="4"/>
            <a:r>
              <a:rPr lang="en-GB" altLang="fr-FR" smtClean="0"/>
              <a:t>Sixième niveau de plan</a:t>
            </a:r>
          </a:p>
          <a:p>
            <a:pPr lvl="4"/>
            <a:r>
              <a:rPr lang="en-GB" altLang="fr-FR" smtClean="0"/>
              <a:t>Septième niveau de plan</a:t>
            </a:r>
          </a:p>
          <a:p>
            <a:pPr lvl="4"/>
            <a:r>
              <a:rPr lang="en-GB" altLang="fr-FR" smtClean="0"/>
              <a:t>Huitième niveau de plan</a:t>
            </a:r>
          </a:p>
          <a:p>
            <a:pPr lvl="4"/>
            <a:r>
              <a:rPr lang="en-GB" altLang="fr-FR" smtClean="0"/>
              <a:t>Neuvième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 kern="12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panose="020B0604020202020204" pitchFamily="34" charset="0"/>
        </a:defRPr>
      </a:lvl2pPr>
      <a:lvl3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panose="020B0604020202020204" pitchFamily="34" charset="0"/>
        </a:defRPr>
      </a:lvl3pPr>
      <a:lvl4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panose="020B0604020202020204" pitchFamily="34" charset="0"/>
        </a:defRPr>
      </a:lvl4pPr>
      <a:lvl5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panose="020B0604020202020204" pitchFamily="34" charset="0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Arial" panose="020B0604020202020204" pitchFamily="34" charset="0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Arial" panose="020B0604020202020204" pitchFamily="34" charset="0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Arial" panose="020B0604020202020204" pitchFamily="34" charset="0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Arial" panose="020B0604020202020204" pitchFamily="34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3200" kern="1200">
          <a:solidFill>
            <a:srgbClr val="000099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400" kern="1200">
          <a:solidFill>
            <a:srgbClr val="000099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000" kern="1200">
          <a:solidFill>
            <a:srgbClr val="000099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 kern="1200">
          <a:solidFill>
            <a:srgbClr val="000099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 kern="1200">
          <a:solidFill>
            <a:srgbClr val="000000"/>
          </a:solidFill>
          <a:latin typeface="+mn-lt"/>
          <a:ea typeface="Lucida Sans Unicode" pitchFamily="34" charset="0"/>
          <a:cs typeface="Lucida Sans Unicode" panose="020B0602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04200" cy="1323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Cliquez pour éditer le format du texte-titre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04200" cy="4500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Cliquez pour éditer le format du plan de texte</a:t>
            </a:r>
          </a:p>
          <a:p>
            <a:pPr lvl="1"/>
            <a:r>
              <a:rPr lang="en-GB" altLang="fr-FR" smtClean="0"/>
              <a:t>Second niveau de plan</a:t>
            </a:r>
          </a:p>
          <a:p>
            <a:pPr lvl="2"/>
            <a:r>
              <a:rPr lang="en-GB" altLang="fr-FR" smtClean="0"/>
              <a:t>Troisième niveau de plan</a:t>
            </a:r>
          </a:p>
          <a:p>
            <a:pPr lvl="3"/>
            <a:r>
              <a:rPr lang="en-GB" altLang="fr-FR" smtClean="0"/>
              <a:t>Quatrième niveau de plan</a:t>
            </a:r>
          </a:p>
          <a:p>
            <a:pPr lvl="4"/>
            <a:r>
              <a:rPr lang="en-GB" altLang="fr-FR" smtClean="0"/>
              <a:t>Cinquième niveau de plan</a:t>
            </a:r>
          </a:p>
          <a:p>
            <a:pPr lvl="4"/>
            <a:r>
              <a:rPr lang="en-GB" altLang="fr-FR" smtClean="0"/>
              <a:t>Sixième niveau de plan</a:t>
            </a:r>
          </a:p>
          <a:p>
            <a:pPr lvl="4"/>
            <a:r>
              <a:rPr lang="en-GB" altLang="fr-FR" smtClean="0"/>
              <a:t>Septième niveau de plan</a:t>
            </a:r>
          </a:p>
          <a:p>
            <a:pPr lvl="4"/>
            <a:r>
              <a:rPr lang="en-GB" altLang="fr-FR" smtClean="0"/>
              <a:t>Huitième niveau de plan</a:t>
            </a:r>
          </a:p>
          <a:p>
            <a:pPr lvl="4"/>
            <a:r>
              <a:rPr lang="en-GB" altLang="fr-FR" smtClean="0"/>
              <a:t>Neuvième niveau de plan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0820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723900" algn="l"/>
                <a:tab pos="1447800" algn="l"/>
              </a:tabLst>
              <a:defRPr sz="18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fr-FR" altLang="fr-FR"/>
              <a:t>25/07/2015</a:t>
            </a:r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082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eaLnBrk="1" hangingPunct="1">
              <a:buSzPct val="100000"/>
              <a:tabLst>
                <a:tab pos="723900" algn="l"/>
                <a:tab pos="1447800" algn="l"/>
              </a:tabLst>
              <a:defRPr sz="1800">
                <a:solidFill>
                  <a:srgbClr val="000000"/>
                </a:solidFill>
                <a:latin typeface="Calibri" pitchFamily="34" charset="0"/>
                <a:ea typeface="Lucida Sans Unicode" pitchFamily="34" charset="0"/>
              </a:defRPr>
            </a:lvl1pPr>
          </a:lstStyle>
          <a:p>
            <a:pPr>
              <a:defRPr/>
            </a:pPr>
            <a:fld id="{BF48581D-E680-4F7E-AAD7-1C6EF47C2A7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sldNum="0" hdr="0" ftr="0"/>
  <p:txStyles>
    <p:titleStyle>
      <a:lvl1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panose="020B0604020202020204" pitchFamily="34" charset="0"/>
        </a:defRPr>
      </a:lvl2pPr>
      <a:lvl3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panose="020B0604020202020204" pitchFamily="34" charset="0"/>
        </a:defRPr>
      </a:lvl3pPr>
      <a:lvl4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panose="020B0604020202020204" pitchFamily="34" charset="0"/>
        </a:defRPr>
      </a:lvl4pPr>
      <a:lvl5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panose="020B0604020202020204" pitchFamily="34" charset="0"/>
        </a:defRPr>
      </a:lvl5pPr>
      <a:lvl6pPr marL="25146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</a:defRPr>
      </a:lvl6pPr>
      <a:lvl7pPr marL="29718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</a:defRPr>
      </a:lvl7pPr>
      <a:lvl8pPr marL="34290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</a:defRPr>
      </a:lvl8pPr>
      <a:lvl9pPr marL="38862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</a:defRPr>
      </a:lvl9pPr>
    </p:titleStyle>
    <p:bodyStyle>
      <a:lvl1pPr marL="342900" indent="-342900" algn="l" defTabSz="449263" rtl="0" eaLnBrk="0" fontAlgn="base" hangingPunct="0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 kern="1200">
          <a:solidFill>
            <a:srgbClr val="000000"/>
          </a:solidFill>
          <a:latin typeface="+mj-lt"/>
          <a:ea typeface="Lucida Sans Unicode" pitchFamily="34" charset="0"/>
          <a:cs typeface="Lucida Sans Unicode" panose="020B0602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1"/>
          <p:cNvSpPr>
            <a:spLocks noChangeShapeType="1"/>
          </p:cNvSpPr>
          <p:nvPr/>
        </p:nvSpPr>
        <p:spPr bwMode="auto">
          <a:xfrm>
            <a:off x="360363" y="1216025"/>
            <a:ext cx="8423275" cy="1588"/>
          </a:xfrm>
          <a:prstGeom prst="line">
            <a:avLst/>
          </a:prstGeom>
          <a:noFill/>
          <a:ln w="5040" cap="sq">
            <a:solidFill>
              <a:srgbClr val="7BC143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>
              <a:ea typeface="Lucida Sans Unicode" pitchFamily="34" charset="0"/>
            </a:endParaRPr>
          </a:p>
        </p:txBody>
      </p:sp>
      <p:sp>
        <p:nvSpPr>
          <p:cNvPr id="6147" name="Line 2"/>
          <p:cNvSpPr>
            <a:spLocks noChangeShapeType="1"/>
          </p:cNvSpPr>
          <p:nvPr/>
        </p:nvSpPr>
        <p:spPr bwMode="auto">
          <a:xfrm>
            <a:off x="360363" y="6264275"/>
            <a:ext cx="8423275" cy="1588"/>
          </a:xfrm>
          <a:prstGeom prst="line">
            <a:avLst/>
          </a:prstGeom>
          <a:noFill/>
          <a:ln w="5040" cap="sq">
            <a:solidFill>
              <a:srgbClr val="7BC143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>
              <a:ea typeface="Lucida Sans Unicode" pitchFamily="34" charset="0"/>
            </a:endParaRPr>
          </a:p>
        </p:txBody>
      </p:sp>
      <p:pic>
        <p:nvPicPr>
          <p:cNvPr id="6148" name="Picture 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210550" y="333375"/>
            <a:ext cx="573088" cy="758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149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60363" y="749300"/>
            <a:ext cx="8397875" cy="441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Cliquez pour éditer le format du texte-titre</a:t>
            </a:r>
          </a:p>
        </p:txBody>
      </p:sp>
      <p:sp>
        <p:nvSpPr>
          <p:cNvPr id="6150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0363" y="1339850"/>
            <a:ext cx="8397875" cy="482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Cliquez pour éditer le format du plan de texte</a:t>
            </a:r>
          </a:p>
          <a:p>
            <a:pPr lvl="1"/>
            <a:r>
              <a:rPr lang="en-GB" altLang="fr-FR" smtClean="0"/>
              <a:t>Second niveau de plan</a:t>
            </a:r>
          </a:p>
          <a:p>
            <a:pPr lvl="2"/>
            <a:r>
              <a:rPr lang="en-GB" altLang="fr-FR" smtClean="0"/>
              <a:t>Troisième niveau de plan</a:t>
            </a:r>
          </a:p>
          <a:p>
            <a:pPr lvl="3"/>
            <a:r>
              <a:rPr lang="en-GB" altLang="fr-FR" smtClean="0"/>
              <a:t>Quatrième niveau de plan</a:t>
            </a:r>
          </a:p>
          <a:p>
            <a:pPr lvl="4"/>
            <a:r>
              <a:rPr lang="en-GB" altLang="fr-FR" smtClean="0"/>
              <a:t>Cinquième niveau de plan</a:t>
            </a:r>
          </a:p>
          <a:p>
            <a:pPr lvl="4"/>
            <a:r>
              <a:rPr lang="en-GB" altLang="fr-FR" smtClean="0"/>
              <a:t>Sixième niveau de plan</a:t>
            </a:r>
          </a:p>
          <a:p>
            <a:pPr lvl="4"/>
            <a:r>
              <a:rPr lang="en-GB" altLang="fr-FR" smtClean="0"/>
              <a:t>Septième niveau de plan</a:t>
            </a:r>
          </a:p>
          <a:p>
            <a:pPr lvl="4"/>
            <a:r>
              <a:rPr lang="en-GB" altLang="fr-FR" smtClean="0"/>
              <a:t>Huitième niveau de plan</a:t>
            </a:r>
          </a:p>
          <a:p>
            <a:pPr lvl="4"/>
            <a:r>
              <a:rPr lang="en-GB" altLang="fr-FR" smtClean="0"/>
              <a:t>Neuvième niveau de plan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5740400" y="6300788"/>
            <a:ext cx="3017838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ts val="975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8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fr-FR" altLang="fr-FR"/>
              <a:t>BP Statistical Review of World Energy 2012 </a:t>
            </a:r>
          </a:p>
          <a:p>
            <a:pPr>
              <a:defRPr/>
            </a:pPr>
            <a:r>
              <a:rPr lang="fr-FR" altLang="fr-FR"/>
              <a:t>© BP 2012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6813"/>
            <a:ext cx="2105025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5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8200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6556375" y="6246813"/>
            <a:ext cx="2105025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5000"/>
              </a:lnSpc>
              <a:buSzPct val="100000"/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latin typeface="Times New Roman" pitchFamily="18" charset="0"/>
                <a:ea typeface="Lucida Sans Unicode" pitchFamily="34" charset="0"/>
              </a:defRPr>
            </a:lvl1pPr>
          </a:lstStyle>
          <a:p>
            <a:pPr>
              <a:defRPr/>
            </a:pPr>
            <a:fld id="{6EF7ACA8-0C26-4004-9DEF-77BA55E9F38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hf sldNum="0" hdr="0" dt="0"/>
  <p:txStyles>
    <p:titleStyle>
      <a:lvl1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 kern="12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panose="020B0604020202020204" pitchFamily="34" charset="0"/>
        </a:defRPr>
      </a:lvl2pPr>
      <a:lvl3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panose="020B0604020202020204" pitchFamily="34" charset="0"/>
        </a:defRPr>
      </a:lvl3pPr>
      <a:lvl4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panose="020B0604020202020204" pitchFamily="34" charset="0"/>
        </a:defRPr>
      </a:lvl4pPr>
      <a:lvl5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panose="020B0604020202020204" pitchFamily="34" charset="0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Arial" panose="020B0604020202020204" pitchFamily="34" charset="0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Arial" panose="020B0604020202020204" pitchFamily="34" charset="0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Arial" panose="020B0604020202020204" pitchFamily="34" charset="0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Arial" panose="020B0604020202020204" pitchFamily="34" charset="0"/>
        </a:defRPr>
      </a:lvl9pPr>
    </p:titleStyle>
    <p:bodyStyle>
      <a:lvl1pPr marL="342900" indent="-342900" algn="l" defTabSz="449263" rtl="0" eaLnBrk="0" fontAlgn="base" hangingPunct="0">
        <a:lnSpc>
          <a:spcPct val="111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19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111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19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111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19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111000"/>
        </a:lnSpc>
        <a:spcBef>
          <a:spcPct val="0"/>
        </a:spcBef>
        <a:spcAft>
          <a:spcPts val="563"/>
        </a:spcAft>
        <a:buClr>
          <a:srgbClr val="000000"/>
        </a:buClr>
        <a:buSzPct val="100000"/>
        <a:buFont typeface="Times New Roman" pitchFamily="18" charset="0"/>
        <a:defRPr sz="19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 kern="1200">
          <a:solidFill>
            <a:srgbClr val="000000"/>
          </a:solidFill>
          <a:latin typeface="+mj-lt"/>
          <a:ea typeface="Lucida Sans Unicode" pitchFamily="34" charset="0"/>
          <a:cs typeface="Lucida Sans Unicode" panose="020B0602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42888" y="152400"/>
            <a:ext cx="396875" cy="588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0" y="286543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7658100" y="6477000"/>
            <a:ext cx="1485900" cy="70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>
              <a:spcBef>
                <a:spcPts val="900"/>
              </a:spcBef>
              <a:buSzPct val="100000"/>
              <a:defRPr/>
            </a:pPr>
            <a:r>
              <a:rPr lang="fr-FR" altLang="fr-FR" sz="2000" smtClean="0">
                <a:solidFill>
                  <a:srgbClr val="000000"/>
                </a:solidFill>
              </a:rPr>
              <a:t>2014  #</a:t>
            </a:r>
            <a:fld id="{E924B7A5-4CEB-4FF0-8164-7BF28A158B8A}" type="slidenum">
              <a:rPr lang="fr-FR" altLang="fr-FR" sz="2000" smtClean="0">
                <a:solidFill>
                  <a:srgbClr val="000000"/>
                </a:solidFill>
              </a:rPr>
              <a:pPr eaLnBrk="1" hangingPunct="1">
                <a:spcBef>
                  <a:spcPts val="900"/>
                </a:spcBef>
                <a:buSzPct val="100000"/>
                <a:defRPr/>
              </a:pPr>
              <a:t>‹N°›</a:t>
            </a:fld>
            <a:r>
              <a:rPr lang="fr-FR" altLang="fr-FR" sz="200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107950" y="6488113"/>
            <a:ext cx="1800225" cy="39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ts val="900"/>
              </a:spcBef>
              <a:buSzPct val="100000"/>
              <a:defRPr/>
            </a:pPr>
            <a:r>
              <a:rPr lang="fr-FR" altLang="fr-FR" sz="2000">
                <a:solidFill>
                  <a:srgbClr val="000000"/>
                </a:solidFill>
              </a:rPr>
              <a:t>Nakicenovic </a:t>
            </a:r>
          </a:p>
        </p:txBody>
      </p:sp>
      <p:pic>
        <p:nvPicPr>
          <p:cNvPr id="7174" name="Picture 5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608138" y="6584950"/>
            <a:ext cx="227012" cy="228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175" name="Picture 6"/>
          <p:cNvPicPr>
            <a:picLocks noChangeAspect="1" noChangeArrowheads="1"/>
          </p:cNvPicPr>
          <p:nvPr/>
        </p:nvPicPr>
        <p:blipFill>
          <a:blip r:embed="rId15"/>
          <a:srcRect r="47807"/>
          <a:stretch>
            <a:fillRect/>
          </a:stretch>
        </p:blipFill>
        <p:spPr bwMode="auto">
          <a:xfrm>
            <a:off x="8458200" y="174625"/>
            <a:ext cx="533400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176" name="Text Box 7"/>
          <p:cNvSpPr txBox="1"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7177" name="Text Box 8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7178" name="Text Box 9"/>
          <p:cNvSpPr txBox="1">
            <a:spLocks noChangeArrowheads="1"/>
          </p:cNvSpPr>
          <p:nvPr/>
        </p:nvSpPr>
        <p:spPr bwMode="auto">
          <a:xfrm>
            <a:off x="7456488" y="6345238"/>
            <a:ext cx="1687512" cy="2841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 altLang="fr-FR">
              <a:ea typeface="Lucida Sans Unicode" pitchFamily="34" charset="0"/>
            </a:endParaRPr>
          </a:p>
        </p:txBody>
      </p:sp>
      <p:sp>
        <p:nvSpPr>
          <p:cNvPr id="7179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15313" cy="1130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Cliquez pour éditer le format du texte-titre</a:t>
            </a:r>
          </a:p>
        </p:txBody>
      </p:sp>
      <p:sp>
        <p:nvSpPr>
          <p:cNvPr id="7180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15313" cy="451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Cliquez pour éditer le format du plan de texte</a:t>
            </a:r>
          </a:p>
          <a:p>
            <a:pPr lvl="1"/>
            <a:r>
              <a:rPr lang="en-GB" altLang="fr-FR" smtClean="0"/>
              <a:t>Second niveau de plan</a:t>
            </a:r>
          </a:p>
          <a:p>
            <a:pPr lvl="2"/>
            <a:r>
              <a:rPr lang="en-GB" altLang="fr-FR" smtClean="0"/>
              <a:t>Troisième niveau de plan</a:t>
            </a:r>
          </a:p>
          <a:p>
            <a:pPr lvl="3"/>
            <a:r>
              <a:rPr lang="en-GB" altLang="fr-FR" smtClean="0"/>
              <a:t>Quatrième niveau de plan</a:t>
            </a:r>
          </a:p>
          <a:p>
            <a:pPr lvl="4"/>
            <a:r>
              <a:rPr lang="en-GB" altLang="fr-FR" smtClean="0"/>
              <a:t>Cinquième niveau de plan</a:t>
            </a:r>
          </a:p>
          <a:p>
            <a:pPr lvl="4"/>
            <a:r>
              <a:rPr lang="en-GB" altLang="fr-FR" smtClean="0"/>
              <a:t>Sixième niveau de plan</a:t>
            </a:r>
          </a:p>
          <a:p>
            <a:pPr lvl="4"/>
            <a:r>
              <a:rPr lang="en-GB" altLang="fr-FR" smtClean="0"/>
              <a:t>Septième niveau de plan</a:t>
            </a:r>
          </a:p>
          <a:p>
            <a:pPr lvl="4"/>
            <a:r>
              <a:rPr lang="en-GB" altLang="fr-FR" smtClean="0"/>
              <a:t>Huitième niveau de plan</a:t>
            </a:r>
          </a:p>
          <a:p>
            <a:pPr lvl="4"/>
            <a:r>
              <a:rPr lang="en-GB" altLang="fr-FR" smtClean="0"/>
              <a:t>Neuvième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 kern="12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panose="020B0604020202020204" pitchFamily="34" charset="0"/>
        </a:defRPr>
      </a:lvl2pPr>
      <a:lvl3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panose="020B0604020202020204" pitchFamily="34" charset="0"/>
        </a:defRPr>
      </a:lvl3pPr>
      <a:lvl4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panose="020B0604020202020204" pitchFamily="34" charset="0"/>
        </a:defRPr>
      </a:lvl4pPr>
      <a:lvl5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panose="020B0604020202020204" pitchFamily="34" charset="0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Arial" panose="020B0604020202020204" pitchFamily="34" charset="0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Arial" panose="020B0604020202020204" pitchFamily="34" charset="0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Arial" panose="020B0604020202020204" pitchFamily="34" charset="0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Arial" panose="020B0604020202020204" pitchFamily="34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3200" kern="1200">
          <a:solidFill>
            <a:srgbClr val="000099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400" kern="1200">
          <a:solidFill>
            <a:srgbClr val="000099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000" kern="1200">
          <a:solidFill>
            <a:srgbClr val="000099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 kern="1200">
          <a:solidFill>
            <a:srgbClr val="000099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 kern="1200">
          <a:solidFill>
            <a:srgbClr val="00009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ChangeArrowheads="1"/>
          </p:cNvSpPr>
          <p:nvPr>
            <p:ph type="body" idx="1"/>
          </p:nvPr>
        </p:nvSpPr>
        <p:spPr>
          <a:xfrm>
            <a:off x="457200" y="1600200"/>
            <a:ext cx="8197850" cy="4494213"/>
          </a:xfrm>
        </p:spPr>
        <p:txBody>
          <a:bodyPr/>
          <a:lstStyle/>
          <a:p>
            <a:pPr indent="-320675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4800" b="1" smtClean="0"/>
              <a:t>Quelle est la portée de Laudato Si' ?</a:t>
            </a:r>
          </a:p>
          <a:p>
            <a:pPr indent="-320675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altLang="fr-FR" b="1" smtClean="0"/>
          </a:p>
          <a:p>
            <a:pPr indent="-320675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b="1" smtClean="0"/>
              <a:t>Bertrand Hériard sj, directeur du Ceras</a:t>
            </a:r>
          </a:p>
          <a:p>
            <a:pPr indent="-320675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altLang="fr-FR" b="1" smtClean="0"/>
          </a:p>
          <a:p>
            <a:pPr indent="-320675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b="1" smtClean="0"/>
              <a:t>Paris, le 9 avril 2016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23825"/>
            <a:ext cx="8197850" cy="1419225"/>
          </a:xfrm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mtClean="0">
                <a:solidFill>
                  <a:srgbClr val="FFFFFF"/>
                </a:solidFill>
              </a:rPr>
              <a:t>Hypothèses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97850" cy="4784725"/>
          </a:xfrm>
        </p:spPr>
        <p:txBody>
          <a:bodyPr/>
          <a:lstStyle/>
          <a:p>
            <a:pPr indent="-320675">
              <a:lnSpc>
                <a:spcPct val="90000"/>
              </a:lnSpc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 smtClean="0"/>
              <a:t>La charte chrétienne de l’écologie </a:t>
            </a:r>
            <a:br>
              <a:rPr lang="fr-FR" altLang="fr-FR" sz="2800" smtClean="0"/>
            </a:br>
            <a:r>
              <a:rPr lang="fr-FR" altLang="fr-FR" sz="2800" smtClean="0"/>
              <a:t>comme PP pour le développement (C. Mellon)</a:t>
            </a:r>
          </a:p>
          <a:p>
            <a:pPr indent="-320675">
              <a:lnSpc>
                <a:spcPct val="90000"/>
              </a:lnSpc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 smtClean="0"/>
              <a:t>Une troisième voie entre l’écologisme </a:t>
            </a:r>
            <a:br>
              <a:rPr lang="fr-FR" altLang="fr-FR" sz="2800" smtClean="0"/>
            </a:br>
            <a:r>
              <a:rPr lang="fr-FR" altLang="fr-FR" sz="2800" smtClean="0"/>
              <a:t>et le capitalisme  (E. Laurent)</a:t>
            </a:r>
          </a:p>
          <a:p>
            <a:pPr indent="-320675">
              <a:lnSpc>
                <a:spcPct val="90000"/>
              </a:lnSpc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 smtClean="0"/>
              <a:t>Une nouvelle théologie politique qui lie l’écologie avec l’injustice sociale et reconnaît la puissance d’agir et de pâtir de la terre même (B. Latour)</a:t>
            </a:r>
          </a:p>
          <a:p>
            <a:pPr indent="-320675">
              <a:lnSpc>
                <a:spcPct val="90000"/>
              </a:lnSpc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 smtClean="0"/>
              <a:t>La nécessaire conversion &gt;&gt; la transition écologique (Y. Jadot)</a:t>
            </a:r>
          </a:p>
          <a:p>
            <a:pPr indent="-320675">
              <a:lnSpc>
                <a:spcPct val="90000"/>
              </a:lnSpc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 smtClean="0"/>
              <a:t>« Peut-être l’acte 1 d’un appel pour une nouvelle civilisation » (E. Morin)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23825"/>
            <a:ext cx="8197850" cy="1419225"/>
          </a:xfrm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mtClean="0">
                <a:solidFill>
                  <a:srgbClr val="FFFFFF"/>
                </a:solidFill>
              </a:rPr>
              <a:t>Thèse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97850" cy="4784725"/>
          </a:xfrm>
        </p:spPr>
        <p:txBody>
          <a:bodyPr/>
          <a:lstStyle/>
          <a:p>
            <a:pPr indent="-320675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mtClean="0"/>
              <a:t>	Dans un contexte de crise écologique, le pape François lie la clameur des pauvres à la clameur de la terre. Cet élargissement de la doctrine sociale de l’Eglise lui permet de proposer à « chaque personne qui habite cette planète » une nécessaire conversion à « l’écologie intégrale ».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/>
          <p:cNvSpPr txBox="1">
            <a:spLocks noChangeArrowheads="1"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4400">
                <a:solidFill>
                  <a:srgbClr val="FFFFFF"/>
                </a:solidFill>
              </a:rPr>
              <a:t>Plan</a:t>
            </a:r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557213" indent="-512763" eaLnBrk="1" hangingPunct="1">
              <a:buClr>
                <a:srgbClr val="000000"/>
              </a:buClr>
              <a:buSzPct val="100000"/>
              <a:buFont typeface="Times New Roman" pitchFamily="18" charset="0"/>
              <a:buAutoNum type="arabicPeriod"/>
              <a:tabLst>
                <a:tab pos="557213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  <a:tab pos="9091613" algn="l"/>
                <a:tab pos="9540875" algn="l"/>
              </a:tabLst>
            </a:pPr>
            <a:r>
              <a:rPr lang="fr-FR" altLang="fr-FR" sz="3200" b="1">
                <a:solidFill>
                  <a:srgbClr val="000000"/>
                </a:solidFill>
              </a:rPr>
              <a:t>Qu'est ce que la doctrine sociale ?</a:t>
            </a:r>
          </a:p>
          <a:p>
            <a:pPr marL="557213" indent="-512763" eaLnBrk="1" hangingPunct="1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AutoNum type="arabicPeriod"/>
              <a:tabLst>
                <a:tab pos="557213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  <a:tab pos="9091613" algn="l"/>
                <a:tab pos="9540875" algn="l"/>
              </a:tabLst>
            </a:pPr>
            <a:r>
              <a:rPr lang="fr-FR" altLang="fr-FR" sz="3200">
                <a:solidFill>
                  <a:srgbClr val="000000"/>
                </a:solidFill>
              </a:rPr>
              <a:t>Pourquoi une écologie intégrale ? </a:t>
            </a:r>
          </a:p>
          <a:p>
            <a:pPr marL="557213" indent="-512763" eaLnBrk="1" hangingPunct="1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AutoNum type="arabicPeriod"/>
              <a:tabLst>
                <a:tab pos="557213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  <a:tab pos="9091613" algn="l"/>
                <a:tab pos="9540875" algn="l"/>
              </a:tabLst>
            </a:pPr>
            <a:r>
              <a:rPr lang="fr-FR" altLang="fr-FR" sz="3200">
                <a:solidFill>
                  <a:srgbClr val="000000"/>
                </a:solidFill>
              </a:rPr>
              <a:t>Quels chantiers [pour le CCFD] ?</a:t>
            </a:r>
          </a:p>
          <a:p>
            <a:pPr marL="557213" indent="-512763" eaLnBrk="1" hangingPunct="1">
              <a:spcBef>
                <a:spcPts val="800"/>
              </a:spcBef>
              <a:buSzPct val="100000"/>
              <a:tabLst>
                <a:tab pos="557213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  <a:tab pos="9091613" algn="l"/>
                <a:tab pos="9540875" algn="l"/>
              </a:tabLst>
            </a:pPr>
            <a:r>
              <a:rPr lang="fr-FR" altLang="fr-FR" sz="3200">
                <a:solidFill>
                  <a:srgbClr val="000000"/>
                </a:solidFill>
              </a:rPr>
              <a:t>Dans chaque partie :</a:t>
            </a:r>
          </a:p>
          <a:p>
            <a:pPr marL="557213" indent="-512763" eaLnBrk="1" hangingPunct="1">
              <a:spcBef>
                <a:spcPts val="8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557213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  <a:tab pos="9091613" algn="l"/>
                <a:tab pos="9540875" algn="l"/>
              </a:tabLst>
            </a:pPr>
            <a:r>
              <a:rPr lang="fr-FR" altLang="fr-FR" sz="3200">
                <a:solidFill>
                  <a:srgbClr val="000000"/>
                </a:solidFill>
              </a:rPr>
              <a:t>Le contexte</a:t>
            </a:r>
          </a:p>
          <a:p>
            <a:pPr marL="557213" indent="-512763" eaLnBrk="1" hangingPunct="1">
              <a:spcBef>
                <a:spcPts val="8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557213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  <a:tab pos="9091613" algn="l"/>
                <a:tab pos="9540875" algn="l"/>
              </a:tabLst>
            </a:pPr>
            <a:r>
              <a:rPr lang="fr-FR" altLang="fr-FR" sz="3200">
                <a:solidFill>
                  <a:srgbClr val="000000"/>
                </a:solidFill>
              </a:rPr>
              <a:t>Le message</a:t>
            </a:r>
          </a:p>
          <a:p>
            <a:pPr marL="557213" indent="-512763" eaLnBrk="1" hangingPunct="1">
              <a:spcBef>
                <a:spcPts val="8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557213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  <a:tab pos="9091613" algn="l"/>
                <a:tab pos="9540875" algn="l"/>
              </a:tabLst>
            </a:pPr>
            <a:r>
              <a:rPr lang="fr-FR" altLang="fr-FR" sz="3200">
                <a:solidFill>
                  <a:srgbClr val="000000"/>
                </a:solidFill>
              </a:rPr>
              <a:t>L'ancien et le nouveau</a:t>
            </a:r>
          </a:p>
          <a:p>
            <a:pPr marL="557213" indent="-512763" eaLnBrk="1" hangingPunct="1">
              <a:spcBef>
                <a:spcPts val="800"/>
              </a:spcBef>
              <a:buSzPct val="100000"/>
              <a:tabLst>
                <a:tab pos="557213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  <a:tab pos="9091613" algn="l"/>
                <a:tab pos="9540875" algn="l"/>
              </a:tabLst>
            </a:pPr>
            <a:endParaRPr lang="fr-FR" altLang="fr-FR" sz="3200">
              <a:solidFill>
                <a:srgbClr val="000000"/>
              </a:solidFill>
            </a:endParaRPr>
          </a:p>
          <a:p>
            <a:pPr marL="1084263" lvl="1" indent="-579438" eaLnBrk="1" hangingPunct="1">
              <a:spcBef>
                <a:spcPts val="700"/>
              </a:spcBef>
              <a:buSzPct val="100000"/>
              <a:tabLst>
                <a:tab pos="557213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  <a:tab pos="9091613" algn="l"/>
                <a:tab pos="9540875" algn="l"/>
              </a:tabLst>
            </a:pPr>
            <a:endParaRPr lang="fr-FR" altLang="fr-FR" sz="32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"/>
          <p:cNvSpPr txBox="1">
            <a:spLocks noChangeArrowheads="1"/>
          </p:cNvSpPr>
          <p:nvPr/>
        </p:nvSpPr>
        <p:spPr bwMode="auto">
          <a:xfrm>
            <a:off x="457200" y="-7620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>
                <a:solidFill>
                  <a:srgbClr val="FFFFFF"/>
                </a:solidFill>
              </a:rPr>
              <a:t>Qu'est ce que la DSE ?</a:t>
            </a: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457200" y="1196975"/>
            <a:ext cx="8291513" cy="5472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11150" indent="-311150" eaLnBrk="1" hangingPunct="1">
              <a:spcBef>
                <a:spcPts val="70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311150" algn="l"/>
                <a:tab pos="758825" algn="l"/>
                <a:tab pos="1208088" algn="l"/>
                <a:tab pos="1657350" algn="l"/>
                <a:tab pos="2106613" algn="l"/>
                <a:tab pos="2555875" algn="l"/>
                <a:tab pos="3005138" algn="l"/>
                <a:tab pos="3454400" algn="l"/>
                <a:tab pos="3903663" algn="l"/>
                <a:tab pos="4352925" algn="l"/>
                <a:tab pos="4802188" algn="l"/>
                <a:tab pos="5251450" algn="l"/>
                <a:tab pos="5700713" algn="l"/>
                <a:tab pos="6149975" algn="l"/>
                <a:tab pos="6599238" algn="l"/>
                <a:tab pos="7048500" algn="l"/>
                <a:tab pos="7497763" algn="l"/>
                <a:tab pos="7947025" algn="l"/>
                <a:tab pos="8396288" algn="l"/>
                <a:tab pos="8845550" algn="l"/>
                <a:tab pos="9294813" algn="l"/>
              </a:tabLst>
            </a:pPr>
            <a:r>
              <a:rPr lang="fr-FR" altLang="fr-FR" sz="2800">
                <a:solidFill>
                  <a:srgbClr val="000000"/>
                </a:solidFill>
              </a:rPr>
              <a:t>23 lettres de circonstance (1891-2015)</a:t>
            </a:r>
          </a:p>
          <a:p>
            <a:pPr marL="311150" indent="-311150" eaLnBrk="1" hangingPunct="1">
              <a:spcBef>
                <a:spcPts val="70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311150" algn="l"/>
                <a:tab pos="758825" algn="l"/>
                <a:tab pos="1208088" algn="l"/>
                <a:tab pos="1657350" algn="l"/>
                <a:tab pos="2106613" algn="l"/>
                <a:tab pos="2555875" algn="l"/>
                <a:tab pos="3005138" algn="l"/>
                <a:tab pos="3454400" algn="l"/>
                <a:tab pos="3903663" algn="l"/>
                <a:tab pos="4352925" algn="l"/>
                <a:tab pos="4802188" algn="l"/>
                <a:tab pos="5251450" algn="l"/>
                <a:tab pos="5700713" algn="l"/>
                <a:tab pos="6149975" algn="l"/>
                <a:tab pos="6599238" algn="l"/>
                <a:tab pos="7048500" algn="l"/>
                <a:tab pos="7497763" algn="l"/>
                <a:tab pos="7947025" algn="l"/>
                <a:tab pos="8396288" algn="l"/>
                <a:tab pos="8845550" algn="l"/>
                <a:tab pos="9294813" algn="l"/>
              </a:tabLst>
            </a:pPr>
            <a:r>
              <a:rPr lang="fr-FR" altLang="fr-FR" sz="2800">
                <a:solidFill>
                  <a:srgbClr val="000000"/>
                </a:solidFill>
              </a:rPr>
              <a:t>7 principes s’affirment progressivement</a:t>
            </a:r>
          </a:p>
          <a:p>
            <a:pPr lvl="2" eaLnBrk="1" hangingPunct="1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buChar char="•"/>
              <a:tabLst>
                <a:tab pos="311150" algn="l"/>
                <a:tab pos="758825" algn="l"/>
                <a:tab pos="1208088" algn="l"/>
                <a:tab pos="1657350" algn="l"/>
                <a:tab pos="2106613" algn="l"/>
                <a:tab pos="2555875" algn="l"/>
                <a:tab pos="3005138" algn="l"/>
                <a:tab pos="3454400" algn="l"/>
                <a:tab pos="3903663" algn="l"/>
                <a:tab pos="4352925" algn="l"/>
                <a:tab pos="4802188" algn="l"/>
                <a:tab pos="5251450" algn="l"/>
                <a:tab pos="5700713" algn="l"/>
                <a:tab pos="6149975" algn="l"/>
                <a:tab pos="6599238" algn="l"/>
                <a:tab pos="7048500" algn="l"/>
                <a:tab pos="7497763" algn="l"/>
                <a:tab pos="7947025" algn="l"/>
                <a:tab pos="8396288" algn="l"/>
                <a:tab pos="8845550" algn="l"/>
                <a:tab pos="9294813" algn="l"/>
              </a:tabLst>
            </a:pPr>
            <a:r>
              <a:rPr lang="fr-FR" altLang="fr-FR" sz="2000">
                <a:solidFill>
                  <a:srgbClr val="000000"/>
                </a:solidFill>
              </a:rPr>
              <a:t>Dignité de la personne humaine</a:t>
            </a:r>
          </a:p>
          <a:p>
            <a:pPr lvl="2" eaLnBrk="1" hangingPunct="1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buChar char="•"/>
              <a:tabLst>
                <a:tab pos="311150" algn="l"/>
                <a:tab pos="758825" algn="l"/>
                <a:tab pos="1208088" algn="l"/>
                <a:tab pos="1657350" algn="l"/>
                <a:tab pos="2106613" algn="l"/>
                <a:tab pos="2555875" algn="l"/>
                <a:tab pos="3005138" algn="l"/>
                <a:tab pos="3454400" algn="l"/>
                <a:tab pos="3903663" algn="l"/>
                <a:tab pos="4352925" algn="l"/>
                <a:tab pos="4802188" algn="l"/>
                <a:tab pos="5251450" algn="l"/>
                <a:tab pos="5700713" algn="l"/>
                <a:tab pos="6149975" algn="l"/>
                <a:tab pos="6599238" algn="l"/>
                <a:tab pos="7048500" algn="l"/>
                <a:tab pos="7497763" algn="l"/>
                <a:tab pos="7947025" algn="l"/>
                <a:tab pos="8396288" algn="l"/>
                <a:tab pos="8845550" algn="l"/>
                <a:tab pos="9294813" algn="l"/>
              </a:tabLst>
            </a:pPr>
            <a:r>
              <a:rPr lang="fr-FR" altLang="fr-FR" sz="2000">
                <a:solidFill>
                  <a:srgbClr val="000000"/>
                </a:solidFill>
              </a:rPr>
              <a:t>Subsidiarité </a:t>
            </a:r>
          </a:p>
          <a:p>
            <a:pPr lvl="2" eaLnBrk="1" hangingPunct="1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buChar char="•"/>
              <a:tabLst>
                <a:tab pos="311150" algn="l"/>
                <a:tab pos="758825" algn="l"/>
                <a:tab pos="1208088" algn="l"/>
                <a:tab pos="1657350" algn="l"/>
                <a:tab pos="2106613" algn="l"/>
                <a:tab pos="2555875" algn="l"/>
                <a:tab pos="3005138" algn="l"/>
                <a:tab pos="3454400" algn="l"/>
                <a:tab pos="3903663" algn="l"/>
                <a:tab pos="4352925" algn="l"/>
                <a:tab pos="4802188" algn="l"/>
                <a:tab pos="5251450" algn="l"/>
                <a:tab pos="5700713" algn="l"/>
                <a:tab pos="6149975" algn="l"/>
                <a:tab pos="6599238" algn="l"/>
                <a:tab pos="7048500" algn="l"/>
                <a:tab pos="7497763" algn="l"/>
                <a:tab pos="7947025" algn="l"/>
                <a:tab pos="8396288" algn="l"/>
                <a:tab pos="8845550" algn="l"/>
                <a:tab pos="9294813" algn="l"/>
              </a:tabLst>
            </a:pPr>
            <a:r>
              <a:rPr lang="fr-FR" altLang="fr-FR" sz="2000">
                <a:solidFill>
                  <a:srgbClr val="000000"/>
                </a:solidFill>
              </a:rPr>
              <a:t>Solidarité </a:t>
            </a:r>
          </a:p>
          <a:p>
            <a:pPr lvl="2" eaLnBrk="1" hangingPunct="1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buChar char="•"/>
              <a:tabLst>
                <a:tab pos="311150" algn="l"/>
                <a:tab pos="758825" algn="l"/>
                <a:tab pos="1208088" algn="l"/>
                <a:tab pos="1657350" algn="l"/>
                <a:tab pos="2106613" algn="l"/>
                <a:tab pos="2555875" algn="l"/>
                <a:tab pos="3005138" algn="l"/>
                <a:tab pos="3454400" algn="l"/>
                <a:tab pos="3903663" algn="l"/>
                <a:tab pos="4352925" algn="l"/>
                <a:tab pos="4802188" algn="l"/>
                <a:tab pos="5251450" algn="l"/>
                <a:tab pos="5700713" algn="l"/>
                <a:tab pos="6149975" algn="l"/>
                <a:tab pos="6599238" algn="l"/>
                <a:tab pos="7048500" algn="l"/>
                <a:tab pos="7497763" algn="l"/>
                <a:tab pos="7947025" algn="l"/>
                <a:tab pos="8396288" algn="l"/>
                <a:tab pos="8845550" algn="l"/>
                <a:tab pos="9294813" algn="l"/>
              </a:tabLst>
            </a:pPr>
            <a:r>
              <a:rPr lang="fr-FR" altLang="fr-FR" sz="2000">
                <a:solidFill>
                  <a:srgbClr val="000000"/>
                </a:solidFill>
              </a:rPr>
              <a:t>Bien commun</a:t>
            </a:r>
          </a:p>
          <a:p>
            <a:pPr lvl="2" eaLnBrk="1" hangingPunct="1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buChar char="•"/>
              <a:tabLst>
                <a:tab pos="311150" algn="l"/>
                <a:tab pos="758825" algn="l"/>
                <a:tab pos="1208088" algn="l"/>
                <a:tab pos="1657350" algn="l"/>
                <a:tab pos="2106613" algn="l"/>
                <a:tab pos="2555875" algn="l"/>
                <a:tab pos="3005138" algn="l"/>
                <a:tab pos="3454400" algn="l"/>
                <a:tab pos="3903663" algn="l"/>
                <a:tab pos="4352925" algn="l"/>
                <a:tab pos="4802188" algn="l"/>
                <a:tab pos="5251450" algn="l"/>
                <a:tab pos="5700713" algn="l"/>
                <a:tab pos="6149975" algn="l"/>
                <a:tab pos="6599238" algn="l"/>
                <a:tab pos="7048500" algn="l"/>
                <a:tab pos="7497763" algn="l"/>
                <a:tab pos="7947025" algn="l"/>
                <a:tab pos="8396288" algn="l"/>
                <a:tab pos="8845550" algn="l"/>
                <a:tab pos="9294813" algn="l"/>
              </a:tabLst>
            </a:pPr>
            <a:r>
              <a:rPr lang="fr-FR" altLang="fr-FR" sz="2000" b="1">
                <a:solidFill>
                  <a:srgbClr val="000000"/>
                </a:solidFill>
              </a:rPr>
              <a:t>Option préférentielle pour les pauvres</a:t>
            </a:r>
            <a:endParaRPr lang="fr-FR" altLang="fr-FR" sz="2000">
              <a:solidFill>
                <a:srgbClr val="000000"/>
              </a:solidFill>
            </a:endParaRPr>
          </a:p>
          <a:p>
            <a:pPr lvl="2" eaLnBrk="1" hangingPunct="1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buChar char="•"/>
              <a:tabLst>
                <a:tab pos="311150" algn="l"/>
                <a:tab pos="758825" algn="l"/>
                <a:tab pos="1208088" algn="l"/>
                <a:tab pos="1657350" algn="l"/>
                <a:tab pos="2106613" algn="l"/>
                <a:tab pos="2555875" algn="l"/>
                <a:tab pos="3005138" algn="l"/>
                <a:tab pos="3454400" algn="l"/>
                <a:tab pos="3903663" algn="l"/>
                <a:tab pos="4352925" algn="l"/>
                <a:tab pos="4802188" algn="l"/>
                <a:tab pos="5251450" algn="l"/>
                <a:tab pos="5700713" algn="l"/>
                <a:tab pos="6149975" algn="l"/>
                <a:tab pos="6599238" algn="l"/>
                <a:tab pos="7048500" algn="l"/>
                <a:tab pos="7497763" algn="l"/>
                <a:tab pos="7947025" algn="l"/>
                <a:tab pos="8396288" algn="l"/>
                <a:tab pos="8845550" algn="l"/>
                <a:tab pos="9294813" algn="l"/>
              </a:tabLst>
            </a:pPr>
            <a:r>
              <a:rPr lang="fr-FR" altLang="fr-FR" sz="2000">
                <a:solidFill>
                  <a:srgbClr val="000000"/>
                </a:solidFill>
              </a:rPr>
              <a:t>Destination universelle des biens</a:t>
            </a:r>
          </a:p>
          <a:p>
            <a:pPr lvl="2" eaLnBrk="1" hangingPunct="1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buChar char="•"/>
              <a:tabLst>
                <a:tab pos="311150" algn="l"/>
                <a:tab pos="758825" algn="l"/>
                <a:tab pos="1208088" algn="l"/>
                <a:tab pos="1657350" algn="l"/>
                <a:tab pos="2106613" algn="l"/>
                <a:tab pos="2555875" algn="l"/>
                <a:tab pos="3005138" algn="l"/>
                <a:tab pos="3454400" algn="l"/>
                <a:tab pos="3903663" algn="l"/>
                <a:tab pos="4352925" algn="l"/>
                <a:tab pos="4802188" algn="l"/>
                <a:tab pos="5251450" algn="l"/>
                <a:tab pos="5700713" algn="l"/>
                <a:tab pos="6149975" algn="l"/>
                <a:tab pos="6599238" algn="l"/>
                <a:tab pos="7048500" algn="l"/>
                <a:tab pos="7497763" algn="l"/>
                <a:tab pos="7947025" algn="l"/>
                <a:tab pos="8396288" algn="l"/>
                <a:tab pos="8845550" algn="l"/>
                <a:tab pos="9294813" algn="l"/>
              </a:tabLst>
            </a:pPr>
            <a:r>
              <a:rPr lang="fr-FR" altLang="fr-FR" sz="2000">
                <a:solidFill>
                  <a:srgbClr val="000000"/>
                </a:solidFill>
              </a:rPr>
              <a:t>Justice</a:t>
            </a:r>
          </a:p>
          <a:p>
            <a:pPr marL="311150" indent="-311150" eaLnBrk="1" hangingPunct="1">
              <a:spcBef>
                <a:spcPts val="70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311150" algn="l"/>
                <a:tab pos="758825" algn="l"/>
                <a:tab pos="1208088" algn="l"/>
                <a:tab pos="1657350" algn="l"/>
                <a:tab pos="2106613" algn="l"/>
                <a:tab pos="2555875" algn="l"/>
                <a:tab pos="3005138" algn="l"/>
                <a:tab pos="3454400" algn="l"/>
                <a:tab pos="3903663" algn="l"/>
                <a:tab pos="4352925" algn="l"/>
                <a:tab pos="4802188" algn="l"/>
                <a:tab pos="5251450" algn="l"/>
                <a:tab pos="5700713" algn="l"/>
                <a:tab pos="6149975" algn="l"/>
                <a:tab pos="6599238" algn="l"/>
                <a:tab pos="7048500" algn="l"/>
                <a:tab pos="7497763" algn="l"/>
                <a:tab pos="7947025" algn="l"/>
                <a:tab pos="8396288" algn="l"/>
                <a:tab pos="8845550" algn="l"/>
                <a:tab pos="9294813" algn="l"/>
              </a:tabLst>
            </a:pPr>
            <a:r>
              <a:rPr lang="fr-FR" altLang="fr-FR" sz="2800">
                <a:solidFill>
                  <a:srgbClr val="000000"/>
                </a:solidFill>
              </a:rPr>
              <a:t>De plus en plus de thèmes &gt; Compendium </a:t>
            </a:r>
          </a:p>
          <a:p>
            <a:pPr lvl="2" eaLnBrk="1" hangingPunct="1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buChar char="•"/>
              <a:tabLst>
                <a:tab pos="311150" algn="l"/>
                <a:tab pos="758825" algn="l"/>
                <a:tab pos="1208088" algn="l"/>
                <a:tab pos="1657350" algn="l"/>
                <a:tab pos="2106613" algn="l"/>
                <a:tab pos="2555875" algn="l"/>
                <a:tab pos="3005138" algn="l"/>
                <a:tab pos="3454400" algn="l"/>
                <a:tab pos="3903663" algn="l"/>
                <a:tab pos="4352925" algn="l"/>
                <a:tab pos="4802188" algn="l"/>
                <a:tab pos="5251450" algn="l"/>
                <a:tab pos="5700713" algn="l"/>
                <a:tab pos="6149975" algn="l"/>
                <a:tab pos="6599238" algn="l"/>
                <a:tab pos="7048500" algn="l"/>
                <a:tab pos="7497763" algn="l"/>
                <a:tab pos="7947025" algn="l"/>
                <a:tab pos="8396288" algn="l"/>
                <a:tab pos="8845550" algn="l"/>
                <a:tab pos="9294813" algn="l"/>
              </a:tabLst>
            </a:pPr>
            <a:r>
              <a:rPr lang="fr-FR" altLang="fr-FR" sz="2000">
                <a:solidFill>
                  <a:srgbClr val="000000"/>
                </a:solidFill>
              </a:rPr>
              <a:t>travail, propriété, économie, droits de l'homme, paix, mondialisation, entreprise, </a:t>
            </a:r>
            <a:r>
              <a:rPr lang="fr-FR" altLang="fr-FR" sz="2000" b="1">
                <a:solidFill>
                  <a:srgbClr val="000000"/>
                </a:solidFill>
              </a:rPr>
              <a:t>écologie</a:t>
            </a:r>
            <a:r>
              <a:rPr lang="fr-FR" altLang="fr-FR" sz="2000">
                <a:solidFill>
                  <a:srgbClr val="000000"/>
                </a:solidFill>
              </a:rPr>
              <a:t>, migrations, laïcité, technologie…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/>
          <p:cNvSpPr txBox="1">
            <a:spLocks noChangeArrowheads="1"/>
          </p:cNvSpPr>
          <p:nvPr/>
        </p:nvSpPr>
        <p:spPr bwMode="auto">
          <a:xfrm>
            <a:off x="457200" y="-7620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eaLnBrk="1" hangingPunct="1">
              <a:spcBef>
                <a:spcPts val="7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>
                <a:solidFill>
                  <a:srgbClr val="FFFFFF"/>
                </a:solidFill>
              </a:rPr>
              <a:t>Où situer Laudato Si?</a:t>
            </a: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457200" y="1196975"/>
            <a:ext cx="8291513" cy="5716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r-FR" altLang="fr-FR"/>
          </a:p>
        </p:txBody>
      </p:sp>
      <p:graphicFrame>
        <p:nvGraphicFramePr>
          <p:cNvPr id="16564" name="Group 180"/>
          <p:cNvGraphicFramePr>
            <a:graphicFrameLocks noGrp="1"/>
          </p:cNvGraphicFramePr>
          <p:nvPr/>
        </p:nvGraphicFramePr>
        <p:xfrm>
          <a:off x="611188" y="1196975"/>
          <a:ext cx="7577137" cy="5113338"/>
        </p:xfrm>
        <a:graphic>
          <a:graphicData uri="http://schemas.openxmlformats.org/drawingml/2006/table">
            <a:tbl>
              <a:tblPr/>
              <a:tblGrid>
                <a:gridCol w="2592387">
                  <a:extLst>
                    <a:ext uri="{9D8B030D-6E8A-4147-A177-3AD203B41FA5}"/>
                  </a:extLst>
                </a:gridCol>
                <a:gridCol w="1495425">
                  <a:extLst>
                    <a:ext uri="{9D8B030D-6E8A-4147-A177-3AD203B41FA5}"/>
                  </a:extLst>
                </a:gridCol>
                <a:gridCol w="1393825">
                  <a:extLst>
                    <a:ext uri="{9D8B030D-6E8A-4147-A177-3AD203B41FA5}"/>
                  </a:extLst>
                </a:gridCol>
                <a:gridCol w="987425">
                  <a:extLst>
                    <a:ext uri="{9D8B030D-6E8A-4147-A177-3AD203B41FA5}"/>
                  </a:extLst>
                </a:gridCol>
                <a:gridCol w="1108075">
                  <a:extLst>
                    <a:ext uri="{9D8B030D-6E8A-4147-A177-3AD203B41FA5}"/>
                  </a:extLst>
                </a:gridCol>
              </a:tblGrid>
              <a:tr h="681038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Crise écologique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2013-15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Fr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EG ?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LS ?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/>
                </a:extLst>
              </a:tr>
              <a:tr h="65405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Crise financière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2009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BXVI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DC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CiV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/>
                </a:extLst>
              </a:tr>
              <a:tr h="65405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Guerre froide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1987-91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JPII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OA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SRS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/>
                </a:extLst>
              </a:tr>
              <a:tr h="50800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Décolonisation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1967-71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PVI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PT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PP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/>
                </a:extLst>
              </a:tr>
              <a:tr h="65405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Mondialisation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1962-5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Concile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GS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fr-FR" altLang="fr-FR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Lucida Sans Unicode" panose="020B0602030504020204" pitchFamily="34" charset="0"/>
                      </a:endParaRPr>
                    </a:p>
                  </a:txBody>
                  <a:tcPr marL="90000" marR="90000" marT="346536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65405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2</a:t>
                      </a:r>
                      <a:r>
                        <a:rPr kumimoji="0" lang="fr-FR" altLang="fr-FR" sz="2000" b="1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ème</a:t>
                      </a:r>
                      <a:r>
                        <a:rPr kumimoji="0" lang="fr-FR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 Guerre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1941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PXII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RM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fr-FR" altLang="fr-FR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Lucida Sans Unicode" panose="020B0602030504020204" pitchFamily="34" charset="0"/>
                      </a:endParaRPr>
                    </a:p>
                  </a:txBody>
                  <a:tcPr marL="90000" marR="90000" marT="346536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65405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Crise économique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1931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PXI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QA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fr-FR" altLang="fr-FR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Lucida Sans Unicode" panose="020B0602030504020204" pitchFamily="34" charset="0"/>
                      </a:endParaRPr>
                    </a:p>
                  </a:txBody>
                  <a:tcPr marL="90000" marR="90000" marT="346536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65405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Crise Sociale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1891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LXIII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fr-FR" altLang="fr-F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Lucida Sans Unicode" panose="020B0602030504020204" pitchFamily="34" charset="0"/>
                        </a:rPr>
                        <a:t>RN</a:t>
                      </a:r>
                    </a:p>
                  </a:txBody>
                  <a:tcPr marL="90000" marR="90000" marT="0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fr-FR" altLang="fr-FR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Lucida Sans Unicode" panose="020B0602030504020204" pitchFamily="34" charset="0"/>
                      </a:endParaRPr>
                    </a:p>
                  </a:txBody>
                  <a:tcPr marL="90000" marR="90000" marT="346536" marB="46800" anchor="ctr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"/>
          <p:cNvSpPr txBox="1">
            <a:spLocks noChangeArrowheads="1"/>
          </p:cNvSpPr>
          <p:nvPr/>
        </p:nvSpPr>
        <p:spPr bwMode="auto">
          <a:xfrm>
            <a:off x="457200" y="-7620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>
                <a:solidFill>
                  <a:srgbClr val="FFFFFF"/>
                </a:solidFill>
              </a:rPr>
              <a:t>Dans quel contexte parle-t-il ? </a:t>
            </a:r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457200" y="1196975"/>
            <a:ext cx="8291513" cy="5716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17500" indent="-311150" eaLnBrk="1" hangingPunct="1">
              <a:spcBef>
                <a:spcPts val="700"/>
              </a:spcBef>
              <a:buSzPct val="100000"/>
              <a:tabLst>
                <a:tab pos="317500" algn="l"/>
                <a:tab pos="765175" algn="l"/>
                <a:tab pos="1214438" algn="l"/>
                <a:tab pos="1663700" algn="l"/>
                <a:tab pos="2112963" algn="l"/>
                <a:tab pos="2562225" algn="l"/>
                <a:tab pos="3011488" algn="l"/>
                <a:tab pos="3460750" algn="l"/>
                <a:tab pos="3910013" algn="l"/>
                <a:tab pos="4359275" algn="l"/>
                <a:tab pos="4808538" algn="l"/>
                <a:tab pos="5257800" algn="l"/>
                <a:tab pos="5707063" algn="l"/>
                <a:tab pos="6156325" algn="l"/>
                <a:tab pos="6605588" algn="l"/>
                <a:tab pos="7054850" algn="l"/>
                <a:tab pos="7504113" algn="l"/>
                <a:tab pos="7953375" algn="l"/>
                <a:tab pos="8402638" algn="l"/>
                <a:tab pos="8851900" algn="l"/>
                <a:tab pos="9301163" algn="l"/>
              </a:tabLst>
            </a:pPr>
            <a:endParaRPr lang="fr-FR" altLang="fr-FR" sz="2000">
              <a:solidFill>
                <a:srgbClr val="000000"/>
              </a:solidFill>
            </a:endParaRPr>
          </a:p>
          <a:p>
            <a:pPr marL="317500" indent="-31115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317500" algn="l"/>
                <a:tab pos="765175" algn="l"/>
                <a:tab pos="1214438" algn="l"/>
                <a:tab pos="1663700" algn="l"/>
                <a:tab pos="2112963" algn="l"/>
                <a:tab pos="2562225" algn="l"/>
                <a:tab pos="3011488" algn="l"/>
                <a:tab pos="3460750" algn="l"/>
                <a:tab pos="3910013" algn="l"/>
                <a:tab pos="4359275" algn="l"/>
                <a:tab pos="4808538" algn="l"/>
                <a:tab pos="5257800" algn="l"/>
                <a:tab pos="5707063" algn="l"/>
                <a:tab pos="6156325" algn="l"/>
                <a:tab pos="6605588" algn="l"/>
                <a:tab pos="7054850" algn="l"/>
                <a:tab pos="7504113" algn="l"/>
                <a:tab pos="7953375" algn="l"/>
                <a:tab pos="8402638" algn="l"/>
                <a:tab pos="8851900" algn="l"/>
                <a:tab pos="9301163" algn="l"/>
              </a:tabLst>
            </a:pPr>
            <a:r>
              <a:rPr lang="fr-FR" altLang="fr-FR">
                <a:solidFill>
                  <a:schemeClr val="tx1"/>
                </a:solidFill>
              </a:rPr>
              <a:t>Après Evangelii Gaudium</a:t>
            </a:r>
          </a:p>
          <a:p>
            <a:pPr lvl="1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317500" algn="l"/>
                <a:tab pos="765175" algn="l"/>
                <a:tab pos="1214438" algn="l"/>
                <a:tab pos="1663700" algn="l"/>
                <a:tab pos="2112963" algn="l"/>
                <a:tab pos="2562225" algn="l"/>
                <a:tab pos="3011488" algn="l"/>
                <a:tab pos="3460750" algn="l"/>
                <a:tab pos="3910013" algn="l"/>
                <a:tab pos="4359275" algn="l"/>
                <a:tab pos="4808538" algn="l"/>
                <a:tab pos="5257800" algn="l"/>
                <a:tab pos="5707063" algn="l"/>
                <a:tab pos="6156325" algn="l"/>
                <a:tab pos="6605588" algn="l"/>
                <a:tab pos="7054850" algn="l"/>
                <a:tab pos="7504113" algn="l"/>
                <a:tab pos="7953375" algn="l"/>
                <a:tab pos="8402638" algn="l"/>
                <a:tab pos="8851900" algn="l"/>
                <a:tab pos="9301163" algn="l"/>
              </a:tabLst>
            </a:pPr>
            <a:r>
              <a:rPr lang="fr-FR" altLang="fr-FR">
                <a:solidFill>
                  <a:schemeClr val="tx1"/>
                </a:solidFill>
              </a:rPr>
              <a:t>	La dimension sociale de l'Evangélisation</a:t>
            </a:r>
          </a:p>
          <a:p>
            <a:pPr lvl="1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317500" algn="l"/>
                <a:tab pos="765175" algn="l"/>
                <a:tab pos="1214438" algn="l"/>
                <a:tab pos="1663700" algn="l"/>
                <a:tab pos="2112963" algn="l"/>
                <a:tab pos="2562225" algn="l"/>
                <a:tab pos="3011488" algn="l"/>
                <a:tab pos="3460750" algn="l"/>
                <a:tab pos="3910013" algn="l"/>
                <a:tab pos="4359275" algn="l"/>
                <a:tab pos="4808538" algn="l"/>
                <a:tab pos="5257800" algn="l"/>
                <a:tab pos="5707063" algn="l"/>
                <a:tab pos="6156325" algn="l"/>
                <a:tab pos="6605588" algn="l"/>
                <a:tab pos="7054850" algn="l"/>
                <a:tab pos="7504113" algn="l"/>
                <a:tab pos="7953375" algn="l"/>
                <a:tab pos="8402638" algn="l"/>
                <a:tab pos="8851900" algn="l"/>
                <a:tab pos="9301163" algn="l"/>
              </a:tabLst>
            </a:pPr>
            <a:r>
              <a:rPr lang="fr-FR" altLang="fr-FR">
                <a:solidFill>
                  <a:schemeClr val="tx1"/>
                </a:solidFill>
              </a:rPr>
              <a:t>	Avec les mouvements populaires (nov 2014…)</a:t>
            </a:r>
          </a:p>
          <a:p>
            <a:pPr marL="317500" indent="-311150" eaLnBrk="1" hangingPunct="1">
              <a:spcBef>
                <a:spcPts val="700"/>
              </a:spcBef>
              <a:buSzPct val="100000"/>
              <a:tabLst>
                <a:tab pos="317500" algn="l"/>
                <a:tab pos="765175" algn="l"/>
                <a:tab pos="1214438" algn="l"/>
                <a:tab pos="1663700" algn="l"/>
                <a:tab pos="2112963" algn="l"/>
                <a:tab pos="2562225" algn="l"/>
                <a:tab pos="3011488" algn="l"/>
                <a:tab pos="3460750" algn="l"/>
                <a:tab pos="3910013" algn="l"/>
                <a:tab pos="4359275" algn="l"/>
                <a:tab pos="4808538" algn="l"/>
                <a:tab pos="5257800" algn="l"/>
                <a:tab pos="5707063" algn="l"/>
                <a:tab pos="6156325" algn="l"/>
                <a:tab pos="6605588" algn="l"/>
                <a:tab pos="7054850" algn="l"/>
                <a:tab pos="7504113" algn="l"/>
                <a:tab pos="7953375" algn="l"/>
                <a:tab pos="8402638" algn="l"/>
                <a:tab pos="8851900" algn="l"/>
                <a:tab pos="9301163" algn="l"/>
              </a:tabLst>
            </a:pPr>
            <a:r>
              <a:rPr lang="fr-FR" altLang="fr-FR">
                <a:solidFill>
                  <a:schemeClr val="tx1"/>
                </a:solidFill>
              </a:rPr>
              <a:t>Avant le synode de la famille</a:t>
            </a:r>
          </a:p>
          <a:p>
            <a:pPr lvl="1" eaLnBrk="1" hangingPunct="1">
              <a:spcBef>
                <a:spcPts val="700"/>
              </a:spcBef>
              <a:buSzPct val="100000"/>
              <a:buFontTx/>
              <a:buChar char=" "/>
              <a:tabLst>
                <a:tab pos="317500" algn="l"/>
                <a:tab pos="765175" algn="l"/>
                <a:tab pos="1214438" algn="l"/>
                <a:tab pos="1663700" algn="l"/>
                <a:tab pos="2112963" algn="l"/>
                <a:tab pos="2562225" algn="l"/>
                <a:tab pos="3011488" algn="l"/>
                <a:tab pos="3460750" algn="l"/>
                <a:tab pos="3910013" algn="l"/>
                <a:tab pos="4359275" algn="l"/>
                <a:tab pos="4808538" algn="l"/>
                <a:tab pos="5257800" algn="l"/>
                <a:tab pos="5707063" algn="l"/>
                <a:tab pos="6156325" algn="l"/>
                <a:tab pos="6605588" algn="l"/>
                <a:tab pos="7054850" algn="l"/>
                <a:tab pos="7504113" algn="l"/>
                <a:tab pos="7953375" algn="l"/>
                <a:tab pos="8402638" algn="l"/>
                <a:tab pos="8851900" algn="l"/>
                <a:tab pos="9301163" algn="l"/>
              </a:tabLst>
            </a:pPr>
            <a:r>
              <a:rPr lang="fr-FR" altLang="fr-FR">
                <a:solidFill>
                  <a:schemeClr val="tx1"/>
                </a:solidFill>
              </a:rPr>
              <a:t>La collégialité à la recherche du consensus</a:t>
            </a:r>
          </a:p>
          <a:p>
            <a:pPr lvl="1" eaLnBrk="1" hangingPunct="1">
              <a:spcBef>
                <a:spcPts val="700"/>
              </a:spcBef>
              <a:buSzPct val="100000"/>
              <a:buFontTx/>
              <a:buChar char=" "/>
              <a:tabLst>
                <a:tab pos="317500" algn="l"/>
                <a:tab pos="765175" algn="l"/>
                <a:tab pos="1214438" algn="l"/>
                <a:tab pos="1663700" algn="l"/>
                <a:tab pos="2112963" algn="l"/>
                <a:tab pos="2562225" algn="l"/>
                <a:tab pos="3011488" algn="l"/>
                <a:tab pos="3460750" algn="l"/>
                <a:tab pos="3910013" algn="l"/>
                <a:tab pos="4359275" algn="l"/>
                <a:tab pos="4808538" algn="l"/>
                <a:tab pos="5257800" algn="l"/>
                <a:tab pos="5707063" algn="l"/>
                <a:tab pos="6156325" algn="l"/>
                <a:tab pos="6605588" algn="l"/>
                <a:tab pos="7054850" algn="l"/>
                <a:tab pos="7504113" algn="l"/>
                <a:tab pos="7953375" algn="l"/>
                <a:tab pos="8402638" algn="l"/>
                <a:tab pos="8851900" algn="l"/>
                <a:tab pos="9301163" algn="l"/>
              </a:tabLst>
            </a:pPr>
            <a:r>
              <a:rPr lang="fr-FR" altLang="fr-FR">
                <a:solidFill>
                  <a:schemeClr val="tx1"/>
                </a:solidFill>
              </a:rPr>
              <a:t>« la joie de l’amour qui est vécue dans les familles est aussi la joie de l’Église ». </a:t>
            </a:r>
          </a:p>
          <a:p>
            <a:pPr marL="317500" indent="-311150" eaLnBrk="1" hangingPunct="1">
              <a:spcBef>
                <a:spcPts val="700"/>
              </a:spcBef>
              <a:buSzPct val="100000"/>
              <a:tabLst>
                <a:tab pos="317500" algn="l"/>
                <a:tab pos="765175" algn="l"/>
                <a:tab pos="1214438" algn="l"/>
                <a:tab pos="1663700" algn="l"/>
                <a:tab pos="2112963" algn="l"/>
                <a:tab pos="2562225" algn="l"/>
                <a:tab pos="3011488" algn="l"/>
                <a:tab pos="3460750" algn="l"/>
                <a:tab pos="3910013" algn="l"/>
                <a:tab pos="4359275" algn="l"/>
                <a:tab pos="4808538" algn="l"/>
                <a:tab pos="5257800" algn="l"/>
                <a:tab pos="5707063" algn="l"/>
                <a:tab pos="6156325" algn="l"/>
                <a:tab pos="6605588" algn="l"/>
                <a:tab pos="7054850" algn="l"/>
                <a:tab pos="7504113" algn="l"/>
                <a:tab pos="7953375" algn="l"/>
                <a:tab pos="8402638" algn="l"/>
                <a:tab pos="8851900" algn="l"/>
                <a:tab pos="9301163" algn="l"/>
              </a:tabLst>
            </a:pPr>
            <a:r>
              <a:rPr lang="fr-FR" altLang="fr-FR">
                <a:solidFill>
                  <a:schemeClr val="tx1"/>
                </a:solidFill>
              </a:rPr>
              <a:t>Avant la Cop 21</a:t>
            </a:r>
          </a:p>
          <a:p>
            <a:pPr lvl="1" eaLnBrk="1" hangingPunct="1">
              <a:spcBef>
                <a:spcPts val="700"/>
              </a:spcBef>
              <a:buSzPct val="100000"/>
              <a:buFontTx/>
              <a:buChar char=" "/>
              <a:tabLst>
                <a:tab pos="317500" algn="l"/>
                <a:tab pos="765175" algn="l"/>
                <a:tab pos="1214438" algn="l"/>
                <a:tab pos="1663700" algn="l"/>
                <a:tab pos="2112963" algn="l"/>
                <a:tab pos="2562225" algn="l"/>
                <a:tab pos="3011488" algn="l"/>
                <a:tab pos="3460750" algn="l"/>
                <a:tab pos="3910013" algn="l"/>
                <a:tab pos="4359275" algn="l"/>
                <a:tab pos="4808538" algn="l"/>
                <a:tab pos="5257800" algn="l"/>
                <a:tab pos="5707063" algn="l"/>
                <a:tab pos="6156325" algn="l"/>
                <a:tab pos="6605588" algn="l"/>
                <a:tab pos="7054850" algn="l"/>
                <a:tab pos="7504113" algn="l"/>
                <a:tab pos="7953375" algn="l"/>
                <a:tab pos="8402638" algn="l"/>
                <a:tab pos="8851900" algn="l"/>
                <a:tab pos="9301163" algn="l"/>
              </a:tabLst>
            </a:pPr>
            <a:r>
              <a:rPr lang="fr-FR" altLang="fr-FR">
                <a:solidFill>
                  <a:schemeClr val="tx1"/>
                </a:solidFill>
              </a:rPr>
              <a:t>« Sortir de la spirale d’autodestruction dans laquelle nous nous enfonçons » (163)</a:t>
            </a:r>
          </a:p>
          <a:p>
            <a:pPr marL="317500" indent="-311150" algn="r" eaLnBrk="1" hangingPunct="1">
              <a:spcBef>
                <a:spcPts val="700"/>
              </a:spcBef>
              <a:buSzPct val="100000"/>
              <a:buFontTx/>
              <a:buChar char=" "/>
              <a:tabLst>
                <a:tab pos="317500" algn="l"/>
                <a:tab pos="765175" algn="l"/>
                <a:tab pos="1214438" algn="l"/>
                <a:tab pos="1663700" algn="l"/>
                <a:tab pos="2112963" algn="l"/>
                <a:tab pos="2562225" algn="l"/>
                <a:tab pos="3011488" algn="l"/>
                <a:tab pos="3460750" algn="l"/>
                <a:tab pos="3910013" algn="l"/>
                <a:tab pos="4359275" algn="l"/>
                <a:tab pos="4808538" algn="l"/>
                <a:tab pos="5257800" algn="l"/>
                <a:tab pos="5707063" algn="l"/>
                <a:tab pos="6156325" algn="l"/>
                <a:tab pos="6605588" algn="l"/>
                <a:tab pos="7054850" algn="l"/>
                <a:tab pos="7504113" algn="l"/>
                <a:tab pos="7953375" algn="l"/>
                <a:tab pos="8402638" algn="l"/>
                <a:tab pos="8851900" algn="l"/>
                <a:tab pos="9301163" algn="l"/>
              </a:tabLst>
            </a:pPr>
            <a:r>
              <a:rPr lang="fr-FR" altLang="fr-FR">
                <a:solidFill>
                  <a:schemeClr val="tx1"/>
                </a:solidFill>
              </a:rPr>
              <a:t>Un nouveau style simple, collégial, universel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-36513" y="-100013"/>
            <a:ext cx="8175626" cy="1422401"/>
          </a:xfrm>
        </p:spPr>
        <p:txBody>
          <a:bodyPr/>
          <a:lstStyle/>
          <a:p>
            <a:r>
              <a:rPr lang="fr-FR" altLang="fr-FR" sz="3600" smtClean="0">
                <a:solidFill>
                  <a:schemeClr val="bg1"/>
                </a:solidFill>
              </a:rPr>
              <a:t>Dans notre maison commune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fr-FR" altLang="fr-FR" smtClean="0"/>
          </a:p>
          <a:p>
            <a:pPr>
              <a:lnSpc>
                <a:spcPct val="90000"/>
              </a:lnSpc>
            </a:pPr>
            <a:r>
              <a:rPr lang="fr-FR" altLang="fr-FR" smtClean="0"/>
              <a:t>I. Pollution/changement climatique [20-26]</a:t>
            </a:r>
          </a:p>
          <a:p>
            <a:pPr>
              <a:lnSpc>
                <a:spcPct val="90000"/>
              </a:lnSpc>
            </a:pPr>
            <a:r>
              <a:rPr lang="fr-FR" altLang="fr-FR" smtClean="0"/>
              <a:t>II. La question de l’eau [27-31]</a:t>
            </a:r>
          </a:p>
          <a:p>
            <a:pPr>
              <a:lnSpc>
                <a:spcPct val="90000"/>
              </a:lnSpc>
            </a:pPr>
            <a:r>
              <a:rPr lang="fr-FR" altLang="fr-FR" smtClean="0"/>
              <a:t>II. La perte de biodiversité [32-42]</a:t>
            </a:r>
          </a:p>
          <a:p>
            <a:pPr>
              <a:lnSpc>
                <a:spcPct val="90000"/>
              </a:lnSpc>
            </a:pPr>
            <a:r>
              <a:rPr lang="fr-FR" altLang="fr-FR" smtClean="0"/>
              <a:t>IV. Détérioration de la qualité de la vie humaine et dégradation sociale [43-47]</a:t>
            </a:r>
          </a:p>
          <a:p>
            <a:pPr>
              <a:lnSpc>
                <a:spcPct val="90000"/>
              </a:lnSpc>
            </a:pPr>
            <a:r>
              <a:rPr lang="fr-FR" altLang="fr-FR" smtClean="0"/>
              <a:t>V. Inégalité planétaire [48-52]</a:t>
            </a:r>
          </a:p>
          <a:p>
            <a:pPr algn="r">
              <a:lnSpc>
                <a:spcPct val="90000"/>
              </a:lnSpc>
            </a:pPr>
            <a:r>
              <a:rPr lang="fr-FR" altLang="fr-FR" smtClean="0"/>
              <a:t>Urgence &gt;&gt; développement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4788" y="1119188"/>
            <a:ext cx="4248150" cy="3678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3" y="1128713"/>
            <a:ext cx="4056062" cy="3668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638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4886325"/>
            <a:ext cx="5565775" cy="1998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6389" name="Rectangle 4"/>
          <p:cNvSpPr>
            <a:spLocks noChangeArrowheads="1"/>
          </p:cNvSpPr>
          <p:nvPr/>
        </p:nvSpPr>
        <p:spPr bwMode="auto">
          <a:xfrm>
            <a:off x="203200" y="165100"/>
            <a:ext cx="5762625" cy="577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>
            <a:spAutoFit/>
          </a:bodyPr>
          <a:lstStyle/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3200">
                <a:solidFill>
                  <a:srgbClr val="FFFFFF"/>
                </a:solidFill>
                <a:latin typeface="Calibri" pitchFamily="34" charset="0"/>
              </a:rPr>
              <a:t>Conséquences à très long terme…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4400">
                <a:solidFill>
                  <a:srgbClr val="FFFFFF"/>
                </a:solidFill>
              </a:rPr>
              <a:t>Le message</a:t>
            </a:r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457200" y="1125538"/>
            <a:ext cx="8229600" cy="4525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42900" indent="-295275" eaLnBrk="1" hangingPunct="1"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fr-FR" altLang="fr-FR">
                <a:solidFill>
                  <a:schemeClr val="tx1"/>
                </a:solidFill>
              </a:rPr>
              <a:t>« «Loué sois-tu, mon Seigneur, pour sœur notre mère la terre, qui nous soutient et nous gouverne »(…) [1]</a:t>
            </a:r>
          </a:p>
          <a:p>
            <a:pPr marL="342900" indent="-295275" eaLnBrk="1" hangingPunct="1"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fr-FR" altLang="fr-FR">
                <a:solidFill>
                  <a:schemeClr val="tx1"/>
                </a:solidFill>
              </a:rPr>
              <a:t>« Cette sœur crie en raison des dégâts que nous lui causons par l’utilisation irresponsable et par l’abus des biens que Dieu a déposés en elle ». (2)</a:t>
            </a:r>
          </a:p>
          <a:p>
            <a:pPr marL="342900" indent="-295275" eaLnBrk="1" hangingPunct="1"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fr-FR" altLang="fr-FR">
                <a:solidFill>
                  <a:schemeClr val="tx1"/>
                </a:solidFill>
              </a:rPr>
              <a:t>« Étant donné que tout est intimement lié… </a:t>
            </a:r>
            <a:r>
              <a:rPr lang="fr-FR" altLang="fr-FR" b="1">
                <a:solidFill>
                  <a:schemeClr val="tx1"/>
                </a:solidFill>
              </a:rPr>
              <a:t>je propose</a:t>
            </a:r>
            <a:r>
              <a:rPr lang="fr-FR" altLang="fr-FR">
                <a:solidFill>
                  <a:schemeClr val="tx1"/>
                </a:solidFill>
              </a:rPr>
              <a:t> </a:t>
            </a:r>
            <a:r>
              <a:rPr lang="fr-FR" altLang="fr-FR" b="1">
                <a:solidFill>
                  <a:schemeClr val="tx1"/>
                </a:solidFill>
              </a:rPr>
              <a:t>que nous nous arrêtions pour</a:t>
            </a:r>
            <a:r>
              <a:rPr lang="fr-FR" altLang="fr-FR">
                <a:solidFill>
                  <a:schemeClr val="tx1"/>
                </a:solidFill>
              </a:rPr>
              <a:t> </a:t>
            </a:r>
            <a:r>
              <a:rPr lang="fr-FR" altLang="fr-FR" b="1">
                <a:solidFill>
                  <a:schemeClr val="tx1"/>
                </a:solidFill>
              </a:rPr>
              <a:t>penser aux diverses composantes d’une écologie intégrale</a:t>
            </a:r>
            <a:r>
              <a:rPr lang="fr-FR" altLang="fr-FR">
                <a:solidFill>
                  <a:schemeClr val="tx1"/>
                </a:solidFill>
              </a:rPr>
              <a:t>.» (137)</a:t>
            </a:r>
          </a:p>
          <a:p>
            <a:pPr marL="342900" indent="-295275" eaLnBrk="1" hangingPunct="1"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fr-FR" altLang="fr-FR">
                <a:solidFill>
                  <a:schemeClr val="tx1"/>
                </a:solidFill>
              </a:rPr>
              <a:t>« Essayons à présent de tracer </a:t>
            </a:r>
            <a:r>
              <a:rPr lang="fr-FR" altLang="fr-FR" b="1">
                <a:solidFill>
                  <a:schemeClr val="tx1"/>
                </a:solidFill>
              </a:rPr>
              <a:t>les grandes lignes de dialogue à même de nous aider à sortir de la spirale d’autodestruction dans laquelle nous nous enfonçons.</a:t>
            </a:r>
            <a:r>
              <a:rPr lang="fr-FR" altLang="fr-FR">
                <a:solidFill>
                  <a:schemeClr val="tx1"/>
                </a:solidFill>
              </a:rPr>
              <a:t> (163)</a:t>
            </a:r>
          </a:p>
          <a:p>
            <a:pPr marL="342900" indent="-295275" eaLnBrk="1" hangingPunct="1"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fr-FR" altLang="fr-FR">
                <a:solidFill>
                  <a:schemeClr val="tx1"/>
                </a:solidFill>
              </a:rPr>
              <a:t>« Après cette longue réflexion, à la fois joyeuse et dramatique, je propose deux prières .. » (246)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eaLnBrk="1" hangingPunct="1">
              <a:spcBef>
                <a:spcPts val="7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3200" b="1">
                <a:solidFill>
                  <a:srgbClr val="FFFFFF"/>
                </a:solidFill>
              </a:rPr>
              <a:t>Déclinaison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b="1">
                <a:solidFill>
                  <a:schemeClr val="tx1"/>
                </a:solidFill>
              </a:rPr>
              <a:t>Chapitre 0 : La joie de l’Evangile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b="1">
                <a:solidFill>
                  <a:schemeClr val="tx1"/>
                </a:solidFill>
              </a:rPr>
              <a:t>Chapitre 1 : Ce qui se passe dans notre maison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b="1">
                <a:solidFill>
                  <a:schemeClr val="tx1"/>
                </a:solidFill>
              </a:rPr>
              <a:t>Chapitre 2 : L'Evangile de la Création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b="1">
                <a:solidFill>
                  <a:schemeClr val="tx1"/>
                </a:solidFill>
              </a:rPr>
              <a:t>Chapitre 3 : La racine humaine de la crise écologique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b="1">
                <a:solidFill>
                  <a:schemeClr val="tx1"/>
                </a:solidFill>
              </a:rPr>
              <a:t>Chapitre 4 : Une écologie intégrale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b="1">
                <a:solidFill>
                  <a:schemeClr val="tx1"/>
                </a:solidFill>
              </a:rPr>
              <a:t>Chapitre 5 : Quelques lignes d'orientation et d'action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b="1">
                <a:solidFill>
                  <a:schemeClr val="tx1"/>
                </a:solidFill>
              </a:rPr>
              <a:t>Chapitre 6 : Education et spiritualité écologiques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altLang="fr-FR" sz="2800">
              <a:solidFill>
                <a:schemeClr val="tx1"/>
              </a:solidFill>
            </a:endParaRP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altLang="fr-FR" sz="2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4400">
                <a:solidFill>
                  <a:srgbClr val="FFFFFF"/>
                </a:solidFill>
              </a:rPr>
              <a:t>Plan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557213" indent="-512763" eaLnBrk="1" hangingPunct="1">
              <a:buClr>
                <a:srgbClr val="000000"/>
              </a:buClr>
              <a:buSzPct val="100000"/>
              <a:buFont typeface="Times New Roman" pitchFamily="18" charset="0"/>
              <a:buAutoNum type="arabicPeriod"/>
              <a:tabLst>
                <a:tab pos="557213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  <a:tab pos="9091613" algn="l"/>
                <a:tab pos="9540875" algn="l"/>
              </a:tabLst>
            </a:pPr>
            <a:r>
              <a:rPr lang="fr-FR" altLang="fr-FR" sz="3200">
                <a:solidFill>
                  <a:srgbClr val="000000"/>
                </a:solidFill>
              </a:rPr>
              <a:t>Qu'est ce que la doctrine sociale ?</a:t>
            </a:r>
          </a:p>
          <a:p>
            <a:pPr marL="557213" indent="-512763" eaLnBrk="1" hangingPunct="1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AutoNum type="arabicPeriod"/>
              <a:tabLst>
                <a:tab pos="557213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  <a:tab pos="9091613" algn="l"/>
                <a:tab pos="9540875" algn="l"/>
              </a:tabLst>
            </a:pPr>
            <a:r>
              <a:rPr lang="fr-FR" altLang="fr-FR" sz="3200" b="1">
                <a:solidFill>
                  <a:srgbClr val="000000"/>
                </a:solidFill>
              </a:rPr>
              <a:t>Pourquoi une écologie intégrale ?</a:t>
            </a:r>
            <a:r>
              <a:rPr lang="fr-FR" altLang="fr-FR" sz="3200">
                <a:solidFill>
                  <a:srgbClr val="000000"/>
                </a:solidFill>
              </a:rPr>
              <a:t> </a:t>
            </a:r>
          </a:p>
          <a:p>
            <a:pPr marL="557213" indent="-512763" eaLnBrk="1" hangingPunct="1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AutoNum type="arabicPeriod"/>
              <a:tabLst>
                <a:tab pos="557213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  <a:tab pos="9091613" algn="l"/>
                <a:tab pos="9540875" algn="l"/>
              </a:tabLst>
            </a:pPr>
            <a:r>
              <a:rPr lang="fr-FR" altLang="fr-FR" sz="3200">
                <a:solidFill>
                  <a:srgbClr val="000000"/>
                </a:solidFill>
              </a:rPr>
              <a:t>Quels chantiers pour le CCFD ?</a:t>
            </a:r>
          </a:p>
          <a:p>
            <a:pPr marL="557213" indent="-512763" eaLnBrk="1" hangingPunct="1">
              <a:spcBef>
                <a:spcPts val="800"/>
              </a:spcBef>
              <a:buSzPct val="100000"/>
              <a:tabLst>
                <a:tab pos="557213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  <a:tab pos="9091613" algn="l"/>
                <a:tab pos="9540875" algn="l"/>
              </a:tabLst>
            </a:pPr>
            <a:endParaRPr lang="fr-FR" altLang="fr-FR" sz="3200">
              <a:solidFill>
                <a:srgbClr val="000000"/>
              </a:solidFill>
            </a:endParaRPr>
          </a:p>
          <a:p>
            <a:pPr marL="1084263" lvl="1" indent="-579438" eaLnBrk="1" hangingPunct="1">
              <a:spcBef>
                <a:spcPts val="700"/>
              </a:spcBef>
              <a:buSzPct val="100000"/>
              <a:tabLst>
                <a:tab pos="557213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  <a:tab pos="9091613" algn="l"/>
                <a:tab pos="9540875" algn="l"/>
              </a:tabLst>
            </a:pPr>
            <a:endParaRPr lang="fr-FR" altLang="fr-FR" sz="32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eaLnBrk="1" hangingPunct="1">
              <a:spcBef>
                <a:spcPts val="7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3200" b="1">
                <a:solidFill>
                  <a:srgbClr val="FFFFFF"/>
                </a:solidFill>
              </a:rPr>
              <a:t>Chapitre IV : Le message</a:t>
            </a:r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3200">
                <a:solidFill>
                  <a:schemeClr val="tx1"/>
                </a:solidFill>
              </a:rPr>
              <a:t>« Étant donné que tout est intimement lié, et que les problèmes actuels requièrent un regard qui tienne compte de tous les aspects de la crise mondiale, </a:t>
            </a:r>
            <a:r>
              <a:rPr lang="fr-FR" altLang="fr-FR" sz="3200" b="1">
                <a:solidFill>
                  <a:schemeClr val="tx1"/>
                </a:solidFill>
              </a:rPr>
              <a:t>je propose</a:t>
            </a:r>
            <a:r>
              <a:rPr lang="fr-FR" altLang="fr-FR" sz="3200">
                <a:solidFill>
                  <a:schemeClr val="tx1"/>
                </a:solidFill>
              </a:rPr>
              <a:t> à présent que nous nous arrêtions pour </a:t>
            </a:r>
            <a:r>
              <a:rPr lang="fr-FR" altLang="fr-FR" sz="3200" b="1">
                <a:solidFill>
                  <a:schemeClr val="tx1"/>
                </a:solidFill>
              </a:rPr>
              <a:t>penser aux diverses composantes d’une écologie intégrale</a:t>
            </a:r>
            <a:r>
              <a:rPr lang="fr-FR" altLang="fr-FR" sz="3200">
                <a:solidFill>
                  <a:schemeClr val="tx1"/>
                </a:solidFill>
              </a:rPr>
              <a:t>, qui a clairement des dimensions humaines et sociales.» (137)</a:t>
            </a:r>
            <a:endParaRPr lang="fr-FR" altLang="fr-FR" sz="3600">
              <a:solidFill>
                <a:srgbClr val="000000"/>
              </a:solidFill>
            </a:endParaRP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>
                <a:solidFill>
                  <a:srgbClr val="000000"/>
                </a:solidFill>
              </a:rPr>
              <a:t>   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altLang="fr-FR" sz="2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"/>
          <p:cNvSpPr txBox="1">
            <a:spLocks noChangeArrowheads="1"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4400">
                <a:solidFill>
                  <a:srgbClr val="FFFFFF"/>
                </a:solidFill>
              </a:rPr>
              <a:t>Ecologie Intégrale</a:t>
            </a:r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179388" y="1196975"/>
            <a:ext cx="8640762" cy="5256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42900" indent="-295275" eaLnBrk="1" hangingPunct="1"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fr-FR" altLang="fr-FR" b="1">
                <a:solidFill>
                  <a:srgbClr val="000000"/>
                </a:solidFill>
                <a:cs typeface="Times New Roman" pitchFamily="18" charset="0"/>
              </a:rPr>
              <a:t>Paul VI : « Le développement ne se réduit pas à la simple croissance économique. Pour être authentique, il doit être </a:t>
            </a:r>
            <a:r>
              <a:rPr lang="fr-FR" altLang="fr-FR" b="1" i="1">
                <a:solidFill>
                  <a:srgbClr val="000000"/>
                </a:solidFill>
                <a:cs typeface="Times New Roman" pitchFamily="18" charset="0"/>
              </a:rPr>
              <a:t>intégral</a:t>
            </a:r>
            <a:r>
              <a:rPr lang="fr-FR" altLang="fr-FR" b="1">
                <a:solidFill>
                  <a:srgbClr val="000000"/>
                </a:solidFill>
                <a:cs typeface="Times New Roman" pitchFamily="18" charset="0"/>
              </a:rPr>
              <a:t>, c’est-à-dire promouvoir tout homme et tout l’homme » (PP 14). </a:t>
            </a:r>
          </a:p>
          <a:p>
            <a:pPr marL="342900" indent="-295275" eaLnBrk="1" hangingPunct="1"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fr-FR" altLang="fr-FR" b="1">
                <a:solidFill>
                  <a:srgbClr val="000000"/>
                </a:solidFill>
                <a:cs typeface="Times New Roman" pitchFamily="18" charset="0"/>
              </a:rPr>
              <a:t>Plus que l’écologie « humaine » de JPII et BXVI :</a:t>
            </a:r>
          </a:p>
          <a:p>
            <a:pPr marL="342900" indent="-295275" eaLnBrk="1" hangingPunct="1"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fr-FR" altLang="fr-FR" b="1">
                <a:solidFill>
                  <a:srgbClr val="000000"/>
                </a:solidFill>
                <a:cs typeface="Times New Roman" pitchFamily="18" charset="0"/>
              </a:rPr>
              <a:t>	L’écologie touche en profondeur toutes les dimensions de nos vies, de notre civilisation, de nos modes d’agir et de penser. </a:t>
            </a:r>
          </a:p>
          <a:p>
            <a:pPr marL="342900" indent="-295275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fr-FR" altLang="fr-FR" b="1">
                <a:solidFill>
                  <a:srgbClr val="000000"/>
                </a:solidFill>
              </a:rPr>
              <a:t>Ni écologie « superficielle », ni écologie « profonde » :</a:t>
            </a:r>
          </a:p>
          <a:p>
            <a:pPr marL="342900" indent="-295275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fr-FR" altLang="fr-FR" b="1">
                <a:solidFill>
                  <a:srgbClr val="000000"/>
                </a:solidFill>
              </a:rPr>
              <a:t>	La valeur intrinsèque de toutes les créatures.</a:t>
            </a:r>
          </a:p>
          <a:p>
            <a:pPr marL="342900" indent="-295275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fr-FR" altLang="fr-FR" b="1">
                <a:solidFill>
                  <a:srgbClr val="000000"/>
                </a:solidFill>
              </a:rPr>
              <a:t>Inspiré directement de Leonardo Bof, « Ecología: grito de la Tierra, grito de los pobres »,  Cuarta edición, 2006</a:t>
            </a:r>
            <a:r>
              <a:rPr lang="fr-FR" altLang="fr-FR">
                <a:solidFill>
                  <a:schemeClr val="tx1"/>
                </a:solidFill>
              </a:rPr>
              <a:t> </a:t>
            </a:r>
            <a:endParaRPr lang="fr-FR" altLang="fr-FR" b="1">
              <a:solidFill>
                <a:schemeClr val="tx1"/>
              </a:solidFill>
              <a:cs typeface="Times New Roman" pitchFamily="18" charset="0"/>
            </a:endParaRPr>
          </a:p>
          <a:p>
            <a:pPr marL="342900" indent="-295275" eaLnBrk="1" hangingPunct="1"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fr-FR" altLang="fr-FR" b="1">
                <a:solidFill>
                  <a:srgbClr val="000000"/>
                </a:solidFill>
                <a:cs typeface="Times New Roman" pitchFamily="18" charset="0"/>
              </a:rPr>
              <a:t>Le mot </a:t>
            </a:r>
            <a:r>
              <a:rPr lang="fr-FR" altLang="fr-FR" b="1" i="1">
                <a:solidFill>
                  <a:srgbClr val="000000"/>
                </a:solidFill>
                <a:cs typeface="Times New Roman" pitchFamily="18" charset="0"/>
              </a:rPr>
              <a:t>intégral</a:t>
            </a:r>
            <a:r>
              <a:rPr lang="fr-FR" altLang="fr-FR" b="1">
                <a:solidFill>
                  <a:srgbClr val="000000"/>
                </a:solidFill>
                <a:cs typeface="Times New Roman" pitchFamily="18" charset="0"/>
              </a:rPr>
              <a:t> est décliné en écologie environnementale, économique, sociale, culturelle et humaine.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eaLnBrk="1" hangingPunct="1">
              <a:spcBef>
                <a:spcPts val="7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3200" b="1">
                <a:solidFill>
                  <a:srgbClr val="FFFFFF"/>
                </a:solidFill>
              </a:rPr>
              <a:t>Chapitre IV : Déclinaison</a:t>
            </a:r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>
                <a:solidFill>
                  <a:srgbClr val="000000"/>
                </a:solidFill>
              </a:rPr>
              <a:t>I. L’écologie environnementale, économique et sociale [138-142]  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>
                <a:solidFill>
                  <a:srgbClr val="000000"/>
                </a:solidFill>
              </a:rPr>
              <a:t>II. L’écologie culturelle [143-146] 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>
                <a:solidFill>
                  <a:srgbClr val="000000"/>
                </a:solidFill>
              </a:rPr>
              <a:t>III. L’écologie de la vie quotidienne [147-155] 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>
                <a:solidFill>
                  <a:srgbClr val="000000"/>
                </a:solidFill>
              </a:rPr>
              <a:t> IV. Le principe du bien commun [156-158]  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>
                <a:solidFill>
                  <a:srgbClr val="000000"/>
                </a:solidFill>
              </a:rPr>
              <a:t> V. La justice entre générations [159-162]   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altLang="fr-FR" sz="2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/>
          <p:cNvSpPr txBox="1">
            <a:spLocks noChangeArrowheads="1"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eaLnBrk="1" hangingPunct="1">
              <a:spcBef>
                <a:spcPts val="7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3200" b="1">
                <a:solidFill>
                  <a:srgbClr val="FFFFFF"/>
                </a:solidFill>
              </a:rPr>
              <a:t>Chapitre IV : L'ancien et le nouveau </a:t>
            </a:r>
          </a:p>
        </p:txBody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457200" y="1135063"/>
            <a:ext cx="8229600" cy="4525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 b="1">
                <a:solidFill>
                  <a:srgbClr val="000000"/>
                </a:solidFill>
              </a:rPr>
              <a:t>Le principe du bien commun [156-158]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>
                <a:solidFill>
                  <a:srgbClr val="000000"/>
                </a:solidFill>
              </a:rPr>
              <a:t>« Dans les conditions actuelles de la société mondiale, où il y a tant d’inégalités et où sont toujours plus nombreuses les personnes marginalisées, privées des droits humains fondamentaux, le principe du </a:t>
            </a:r>
            <a:r>
              <a:rPr lang="fr-FR" altLang="fr-FR" b="1">
                <a:solidFill>
                  <a:srgbClr val="000000"/>
                </a:solidFill>
              </a:rPr>
              <a:t>bien commun</a:t>
            </a:r>
            <a:r>
              <a:rPr lang="fr-FR" altLang="fr-FR">
                <a:solidFill>
                  <a:srgbClr val="000000"/>
                </a:solidFill>
              </a:rPr>
              <a:t> devient immédiatement comme conséquence logique et inéluctable, un appel à la </a:t>
            </a:r>
            <a:r>
              <a:rPr lang="fr-FR" altLang="fr-FR" b="1">
                <a:solidFill>
                  <a:srgbClr val="000000"/>
                </a:solidFill>
              </a:rPr>
              <a:t>solidarité</a:t>
            </a:r>
            <a:r>
              <a:rPr lang="fr-FR" altLang="fr-FR">
                <a:solidFill>
                  <a:srgbClr val="000000"/>
                </a:solidFill>
              </a:rPr>
              <a:t> et à une </a:t>
            </a:r>
            <a:r>
              <a:rPr lang="fr-FR" altLang="fr-FR" b="1">
                <a:solidFill>
                  <a:srgbClr val="000000"/>
                </a:solidFill>
              </a:rPr>
              <a:t>option préférentielle pour les plus pauvres</a:t>
            </a:r>
            <a:r>
              <a:rPr lang="fr-FR" altLang="fr-FR">
                <a:solidFill>
                  <a:srgbClr val="000000"/>
                </a:solidFill>
              </a:rPr>
              <a:t>. Cette option implique de tirer les conséquences de la </a:t>
            </a:r>
            <a:r>
              <a:rPr lang="fr-FR" altLang="fr-FR" b="1">
                <a:solidFill>
                  <a:srgbClr val="000000"/>
                </a:solidFill>
              </a:rPr>
              <a:t>destination commune des biens de la terre</a:t>
            </a:r>
            <a:r>
              <a:rPr lang="fr-FR" altLang="fr-FR">
                <a:solidFill>
                  <a:srgbClr val="000000"/>
                </a:solidFill>
              </a:rPr>
              <a:t>, mais, comme j’ai essayé de l’exprimer dans l’exhortation apostolique Evangelii gaudium, elle exige de considérer avant tout l’immense </a:t>
            </a:r>
            <a:r>
              <a:rPr lang="fr-FR" altLang="fr-FR" b="1">
                <a:solidFill>
                  <a:srgbClr val="000000"/>
                </a:solidFill>
              </a:rPr>
              <a:t>dignité</a:t>
            </a:r>
            <a:r>
              <a:rPr lang="fr-FR" altLang="fr-FR">
                <a:solidFill>
                  <a:srgbClr val="000000"/>
                </a:solidFill>
              </a:rPr>
              <a:t> du pauvre à la lumière des convictions de foi les plus profondes. [158]»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"/>
          <p:cNvSpPr txBox="1">
            <a:spLocks noChangeArrowheads="1"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eaLnBrk="1" hangingPunct="1">
              <a:spcBef>
                <a:spcPts val="7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3200" b="1">
                <a:solidFill>
                  <a:srgbClr val="FFFFFF"/>
                </a:solidFill>
              </a:rPr>
              <a:t>Chapitre IV : l’ancien et le nouveau</a:t>
            </a:r>
          </a:p>
        </p:txBody>
      </p:sp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 b="1">
                <a:solidFill>
                  <a:srgbClr val="000000"/>
                </a:solidFill>
              </a:rPr>
              <a:t>La justice entre générations [159-162]</a:t>
            </a:r>
            <a:r>
              <a:rPr lang="fr-FR" altLang="fr-FR" sz="2800">
                <a:solidFill>
                  <a:srgbClr val="000000"/>
                </a:solidFill>
              </a:rPr>
              <a:t>   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>
                <a:solidFill>
                  <a:srgbClr val="000000"/>
                </a:solidFill>
              </a:rPr>
              <a:t>« C’est pourquoi, il ne suffit plus de dire que nous devons nous préoccuper des générations futures. Il est nécessaire de réaliser que ce qui est en jeu, c’est notre propre </a:t>
            </a:r>
            <a:r>
              <a:rPr lang="fr-FR" altLang="fr-FR" sz="2800" b="1">
                <a:solidFill>
                  <a:srgbClr val="000000"/>
                </a:solidFill>
              </a:rPr>
              <a:t>dignité</a:t>
            </a:r>
            <a:r>
              <a:rPr lang="fr-FR" altLang="fr-FR" sz="2800">
                <a:solidFill>
                  <a:srgbClr val="000000"/>
                </a:solidFill>
              </a:rPr>
              <a:t>. Nous sommes, nous-mêmes, les premiers à avoir intérêt à laisser une planète habitable à l’humanité qui nous succédera. C’est un drame pour nous-mêmes, parce que </a:t>
            </a:r>
            <a:r>
              <a:rPr lang="fr-FR" altLang="fr-FR" sz="2800" b="1">
                <a:solidFill>
                  <a:srgbClr val="000000"/>
                </a:solidFill>
              </a:rPr>
              <a:t>cela met en crise le sens de notre propre passage sur cette terre.</a:t>
            </a:r>
            <a:r>
              <a:rPr lang="fr-FR" altLang="fr-FR" sz="2800">
                <a:solidFill>
                  <a:srgbClr val="000000"/>
                </a:solidFill>
              </a:rPr>
              <a:t> » [160]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/>
          <p:cNvSpPr txBox="1">
            <a:spLocks noChangeArrowheads="1"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4400">
                <a:solidFill>
                  <a:srgbClr val="FFFFFF"/>
                </a:solidFill>
              </a:rPr>
              <a:t>Plan</a:t>
            </a:r>
          </a:p>
        </p:txBody>
      </p:sp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557213" indent="-512763" eaLnBrk="1" hangingPunct="1">
              <a:buClr>
                <a:srgbClr val="000000"/>
              </a:buClr>
              <a:buSzPct val="100000"/>
              <a:buFont typeface="Times New Roman" pitchFamily="18" charset="0"/>
              <a:buAutoNum type="arabicPeriod"/>
              <a:tabLst>
                <a:tab pos="557213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  <a:tab pos="9091613" algn="l"/>
                <a:tab pos="9540875" algn="l"/>
              </a:tabLst>
            </a:pPr>
            <a:r>
              <a:rPr lang="fr-FR" altLang="fr-FR" sz="3200">
                <a:solidFill>
                  <a:srgbClr val="000000"/>
                </a:solidFill>
              </a:rPr>
              <a:t>Qu'est ce que la doctrine sociale ?</a:t>
            </a:r>
          </a:p>
          <a:p>
            <a:pPr marL="557213" indent="-512763" eaLnBrk="1" hangingPunct="1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AutoNum type="arabicPeriod"/>
              <a:tabLst>
                <a:tab pos="557213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  <a:tab pos="9091613" algn="l"/>
                <a:tab pos="9540875" algn="l"/>
              </a:tabLst>
            </a:pPr>
            <a:r>
              <a:rPr lang="fr-FR" altLang="fr-FR" sz="3200">
                <a:solidFill>
                  <a:srgbClr val="000000"/>
                </a:solidFill>
              </a:rPr>
              <a:t>Pourquoi une écologie intégrale ? </a:t>
            </a:r>
          </a:p>
          <a:p>
            <a:pPr marL="557213" indent="-512763" eaLnBrk="1" hangingPunct="1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AutoNum type="arabicPeriod"/>
              <a:tabLst>
                <a:tab pos="557213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  <a:tab pos="9091613" algn="l"/>
                <a:tab pos="9540875" algn="l"/>
              </a:tabLst>
            </a:pPr>
            <a:r>
              <a:rPr lang="fr-FR" altLang="fr-FR" sz="3200" b="1">
                <a:solidFill>
                  <a:srgbClr val="000000"/>
                </a:solidFill>
              </a:rPr>
              <a:t>Quels chantiers [pour le CCFD] ?</a:t>
            </a:r>
          </a:p>
          <a:p>
            <a:pPr marL="557213" indent="-512763" eaLnBrk="1" hangingPunct="1">
              <a:spcBef>
                <a:spcPts val="800"/>
              </a:spcBef>
              <a:buSzPct val="100000"/>
              <a:tabLst>
                <a:tab pos="557213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  <a:tab pos="9091613" algn="l"/>
                <a:tab pos="9540875" algn="l"/>
              </a:tabLst>
            </a:pPr>
            <a:endParaRPr lang="fr-FR" altLang="fr-FR" sz="3200">
              <a:solidFill>
                <a:srgbClr val="000000"/>
              </a:solidFill>
            </a:endParaRPr>
          </a:p>
          <a:p>
            <a:pPr marL="1084263" lvl="1" indent="-579438" eaLnBrk="1" hangingPunct="1">
              <a:spcBef>
                <a:spcPts val="700"/>
              </a:spcBef>
              <a:buSzPct val="100000"/>
              <a:tabLst>
                <a:tab pos="557213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  <a:tab pos="9091613" algn="l"/>
                <a:tab pos="9540875" algn="l"/>
              </a:tabLst>
            </a:pPr>
            <a:endParaRPr lang="fr-FR" altLang="fr-FR" sz="32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eaLnBrk="1" hangingPunct="1">
              <a:spcBef>
                <a:spcPts val="7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3200" b="1">
                <a:solidFill>
                  <a:srgbClr val="FFFFFF"/>
                </a:solidFill>
              </a:rPr>
              <a:t>Chapitre V : Le message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3200">
                <a:solidFill>
                  <a:schemeClr val="tx2"/>
                </a:solidFill>
              </a:rPr>
              <a:t>« Bien que cette observation de la réalité nous montre déjà en soi la nécessité d’un changement de direction, et nous suggère certaines actions, essayons à présent de tracer les grandes lignes de </a:t>
            </a:r>
            <a:r>
              <a:rPr lang="fr-FR" altLang="fr-FR" sz="3200" b="1">
                <a:solidFill>
                  <a:schemeClr val="tx2"/>
                </a:solidFill>
              </a:rPr>
              <a:t>dialogue</a:t>
            </a:r>
            <a:r>
              <a:rPr lang="fr-FR" altLang="fr-FR" sz="3200">
                <a:solidFill>
                  <a:schemeClr val="tx2"/>
                </a:solidFill>
              </a:rPr>
              <a:t> à même de nous aider à sortir de la spirale d’autodestruction dans laquelle nous nous enfonçons. » (163)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eaLnBrk="1" hangingPunct="1">
              <a:spcBef>
                <a:spcPts val="7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3200" b="1">
                <a:solidFill>
                  <a:srgbClr val="FFFFFF"/>
                </a:solidFill>
              </a:rPr>
              <a:t>Chapitre V : déclinaison</a:t>
            </a:r>
          </a:p>
        </p:txBody>
      </p:sp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>
                <a:solidFill>
                  <a:srgbClr val="000000"/>
                </a:solidFill>
              </a:rPr>
              <a:t>I. Le dialogue sur l’environnement dans la politique internationale [164-175]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>
                <a:solidFill>
                  <a:srgbClr val="000000"/>
                </a:solidFill>
              </a:rPr>
              <a:t>II. Le dialogue en vue de nouvelles politiques nationales et locales [176-181]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>
                <a:solidFill>
                  <a:srgbClr val="000000"/>
                </a:solidFill>
              </a:rPr>
              <a:t>III. Dialogue et transparence dans les processus de prise de décisions [182-188]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>
                <a:solidFill>
                  <a:srgbClr val="000000"/>
                </a:solidFill>
              </a:rPr>
              <a:t>IV. Politique et économie en dialogue pour la plénitude humaine [189-198]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>
                <a:solidFill>
                  <a:srgbClr val="000000"/>
                </a:solidFill>
              </a:rPr>
              <a:t>V. Les religions dans le dialogue avec les sciences [199-201]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altLang="fr-FR" sz="2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eaLnBrk="1" hangingPunct="1">
              <a:spcBef>
                <a:spcPts val="7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 b="1">
                <a:solidFill>
                  <a:srgbClr val="FFFFFF"/>
                </a:solidFill>
              </a:rPr>
              <a:t>Une insistance ancienne sur le dialogue</a:t>
            </a:r>
          </a:p>
        </p:txBody>
      </p:sp>
      <p:sp>
        <p:nvSpPr>
          <p:cNvPr id="28675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>
                <a:solidFill>
                  <a:srgbClr val="000000"/>
                </a:solidFill>
              </a:rPr>
              <a:t>Pour Paul VI, « l’Église se fait conversation » (Ecclesiam suam 67) et promeut une vision de l’homme « capable de dialogue » (ES81).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>
                <a:solidFill>
                  <a:srgbClr val="000000"/>
                </a:solidFill>
              </a:rPr>
              <a:t>Le dialogue est la manière de mettre en œuvre notre condition trinitaire.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>
                <a:solidFill>
                  <a:srgbClr val="000000"/>
                </a:solidFill>
              </a:rPr>
              <a:t>‘</a:t>
            </a:r>
            <a:r>
              <a:rPr lang="fr-FR" altLang="fr-FR" i="1">
                <a:solidFill>
                  <a:srgbClr val="000000"/>
                </a:solidFill>
              </a:rPr>
              <a:t>La joie de l’Évangile</a:t>
            </a:r>
            <a:r>
              <a:rPr lang="fr-FR" altLang="fr-FR">
                <a:solidFill>
                  <a:srgbClr val="000000"/>
                </a:solidFill>
              </a:rPr>
              <a:t>’ souligne déjà cette place du dialogue comme contribution à la paix (EG 238 &amp; 258).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i="1">
                <a:solidFill>
                  <a:srgbClr val="000000"/>
                </a:solidFill>
              </a:rPr>
              <a:t>Laudato si</a:t>
            </a:r>
            <a:r>
              <a:rPr lang="fr-FR" altLang="fr-FR">
                <a:solidFill>
                  <a:srgbClr val="000000"/>
                </a:solidFill>
              </a:rPr>
              <a:t>' se présente comme </a:t>
            </a:r>
            <a:r>
              <a:rPr lang="fr-FR" altLang="fr-FR" b="1">
                <a:solidFill>
                  <a:srgbClr val="000000"/>
                </a:solidFill>
              </a:rPr>
              <a:t>un « appel » à entrer en dialogue avec tous, au sujet de notre maison commune</a:t>
            </a:r>
            <a:r>
              <a:rPr lang="fr-FR" altLang="fr-FR">
                <a:solidFill>
                  <a:srgbClr val="000000"/>
                </a:solidFill>
              </a:rPr>
              <a:t>, pour ouvrir de nouvelles perspectives. 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>
                <a:solidFill>
                  <a:srgbClr val="000000"/>
                </a:solidFill>
              </a:rPr>
              <a:t>Le ton est direct et personnel, vigoureux souvent, mais sans position de surplomb.</a:t>
            </a:r>
            <a:r>
              <a:rPr lang="fr-FR" altLang="fr-FR" sz="2200">
                <a:solidFill>
                  <a:srgbClr val="000000"/>
                </a:solidFill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179388" y="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eaLnBrk="1" hangingPunct="1">
              <a:spcBef>
                <a:spcPts val="7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3200" b="1">
                <a:solidFill>
                  <a:srgbClr val="FFFFFF"/>
                </a:solidFill>
              </a:rPr>
              <a:t>L'urgence nouvelle de la conversion</a:t>
            </a:r>
          </a:p>
        </p:txBody>
      </p:sp>
      <p:sp>
        <p:nvSpPr>
          <p:cNvPr id="29699" name="Text Box 2"/>
          <p:cNvSpPr txBox="1">
            <a:spLocks noChangeArrowheads="1"/>
          </p:cNvSpPr>
          <p:nvPr/>
        </p:nvSpPr>
        <p:spPr bwMode="auto">
          <a:xfrm>
            <a:off x="457200" y="1268413"/>
            <a:ext cx="8229600" cy="4525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200">
                <a:solidFill>
                  <a:srgbClr val="000000"/>
                </a:solidFill>
              </a:rPr>
              <a:t> Pour répondre à la crise écologique, les solutions techniques ne suffiront pas, ni même une législation, car « lorsque c’est la culture qui se corrompt, les lois ne sont qu’un obstacle à contourner » (123).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200">
                <a:solidFill>
                  <a:srgbClr val="000000"/>
                </a:solidFill>
              </a:rPr>
              <a:t>Une « conversion intégrale » (218) est demandée, une conversion de nos imaginaires, de nos comportements, de notre rapport aux objets, à la nature, aux autres. 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200">
                <a:solidFill>
                  <a:srgbClr val="000000"/>
                </a:solidFill>
              </a:rPr>
              <a:t>Une conversion qui reconnaît nos négligences : 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200">
                <a:solidFill>
                  <a:srgbClr val="000000"/>
                </a:solidFill>
              </a:rPr>
              <a:t>	</a:t>
            </a:r>
            <a:r>
              <a:rPr lang="fr-FR" altLang="fr-FR" sz="2000">
                <a:solidFill>
                  <a:srgbClr val="000000"/>
                </a:solidFill>
              </a:rPr>
              <a:t>Elle est « repentir », dit le patriarche Bartholomée (8), car le culte de l’avoir et de la compétition nous ont détournés du dessein de Dieu. 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000">
                <a:solidFill>
                  <a:srgbClr val="000000"/>
                </a:solidFill>
              </a:rPr>
              <a:t>	Elle n’est pas optionnelle (217). 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000">
                <a:solidFill>
                  <a:srgbClr val="000000"/>
                </a:solidFill>
              </a:rPr>
              <a:t>	Elle est « réconciliation » avec la création et libère un engagement nouveau pour affronter les malheurs du monde (218). 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000">
                <a:solidFill>
                  <a:srgbClr val="000000"/>
                </a:solidFill>
              </a:rPr>
              <a:t>	Elle est aussi communautaire, expérience partagée d’un chemin.</a:t>
            </a:r>
            <a:br>
              <a:rPr lang="fr-FR" altLang="fr-FR" sz="2000">
                <a:solidFill>
                  <a:srgbClr val="000000"/>
                </a:solidFill>
              </a:rPr>
            </a:br>
            <a:r>
              <a:rPr lang="fr-FR" altLang="fr-FR" sz="2000">
                <a:solidFill>
                  <a:srgbClr val="000000"/>
                </a:solidFill>
              </a:rPr>
              <a:t>	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eaLnBrk="1" hangingPunct="1">
              <a:spcBef>
                <a:spcPts val="7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3200" b="1">
                <a:solidFill>
                  <a:srgbClr val="FFFFFF"/>
                </a:solidFill>
              </a:rPr>
              <a:t>Une méthode : le discernement</a:t>
            </a:r>
          </a:p>
        </p:txBody>
      </p:sp>
      <p:sp>
        <p:nvSpPr>
          <p:cNvPr id="30723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>
                <a:solidFill>
                  <a:srgbClr val="000000"/>
                </a:solidFill>
              </a:rPr>
              <a:t>« Dans toute discussion autour d’une initiative, une série de questions devrait se poser en vue de discerner si elle offrira ou non un véritable développement intégral : </a:t>
            </a:r>
            <a:r>
              <a:rPr lang="fr-FR" altLang="fr-FR" b="1">
                <a:solidFill>
                  <a:srgbClr val="000000"/>
                </a:solidFill>
              </a:rPr>
              <a:t>Pour quoi ? Par quoi ? Où ? Quand ? De quelle manière ? Pour qui ? Quels sont les risques ? À quel coût ? Qui paiera les coûts et comment le fera-t-il ?</a:t>
            </a:r>
            <a:r>
              <a:rPr lang="fr-FR" altLang="fr-FR">
                <a:solidFill>
                  <a:srgbClr val="000000"/>
                </a:solidFill>
              </a:rPr>
              <a:t> Dans ce discernement, certaines questions doivent avoir la priorité. Par exemple, nous savons que l’eau est une ressource limitée et indispensable, et y avoir accès est un droit fondamental qui conditionne l’exercice des autres droits humains. Ceci est indubitable et conditionne toute analyse de l’impact environnemental d’une région. »</a:t>
            </a:r>
            <a:r>
              <a:rPr lang="fr-FR" altLang="fr-FR" sz="2800">
                <a:solidFill>
                  <a:srgbClr val="000000"/>
                </a:solidFill>
              </a:rPr>
              <a:t> (185)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altLang="fr-FR" sz="2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636588" y="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600">
                <a:solidFill>
                  <a:srgbClr val="FFFFFF"/>
                </a:solidFill>
              </a:rPr>
              <a:t>Les quatre principes de discernement</a:t>
            </a:r>
          </a:p>
        </p:txBody>
      </p:sp>
      <p:sp>
        <p:nvSpPr>
          <p:cNvPr id="31747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42900" indent="-295275" eaLnBrk="1" hangingPunct="1">
              <a:spcBef>
                <a:spcPts val="800"/>
              </a:spcBef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fr-FR" altLang="fr-FR" sz="3200">
                <a:solidFill>
                  <a:srgbClr val="000000"/>
                </a:solidFill>
              </a:rPr>
              <a:t>Le tout est supérieur à la partie [141]</a:t>
            </a:r>
          </a:p>
          <a:p>
            <a:pPr marL="342900" indent="-295275" eaLnBrk="1" hangingPunct="1">
              <a:spcBef>
                <a:spcPts val="800"/>
              </a:spcBef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fr-FR" altLang="fr-FR" sz="3200">
                <a:solidFill>
                  <a:srgbClr val="000000"/>
                </a:solidFill>
              </a:rPr>
              <a:t>Le temps [long] supérieur à l'espace [178]</a:t>
            </a:r>
          </a:p>
          <a:p>
            <a:pPr marL="342900" indent="-295275" eaLnBrk="1" hangingPunct="1">
              <a:spcBef>
                <a:spcPts val="800"/>
              </a:spcBef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fr-FR" altLang="fr-FR" sz="3200">
                <a:solidFill>
                  <a:srgbClr val="000000"/>
                </a:solidFill>
              </a:rPr>
              <a:t>L'unité est supérieure au conflit [198]</a:t>
            </a:r>
          </a:p>
          <a:p>
            <a:pPr marL="342900" indent="-295275" eaLnBrk="1" hangingPunct="1">
              <a:spcBef>
                <a:spcPts val="800"/>
              </a:spcBef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fr-FR" altLang="fr-FR" sz="3200">
                <a:solidFill>
                  <a:srgbClr val="000000"/>
                </a:solidFill>
              </a:rPr>
              <a:t>La réalité est supérieure à l‘idée [200]</a:t>
            </a:r>
          </a:p>
          <a:p>
            <a:pPr marL="342900" indent="-295275" eaLnBrk="1" hangingPunct="1">
              <a:spcBef>
                <a:spcPts val="800"/>
              </a:spcBef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fr-FR" altLang="fr-FR" sz="3200">
              <a:solidFill>
                <a:srgbClr val="000000"/>
              </a:solidFill>
            </a:endParaRPr>
          </a:p>
          <a:p>
            <a:pPr marL="342900" indent="-295275" eaLnBrk="1" hangingPunct="1">
              <a:spcBef>
                <a:spcPts val="800"/>
              </a:spcBef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fr-FR" altLang="fr-FR" sz="3200">
              <a:solidFill>
                <a:srgbClr val="000000"/>
              </a:solidFill>
            </a:endParaRPr>
          </a:p>
          <a:p>
            <a:pPr marL="342900" indent="-295275" eaLnBrk="1" hangingPunct="1">
              <a:spcBef>
                <a:spcPts val="800"/>
              </a:spcBef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fr-FR" altLang="fr-FR" sz="3200">
              <a:solidFill>
                <a:srgbClr val="000000"/>
              </a:solidFill>
            </a:endParaRPr>
          </a:p>
          <a:p>
            <a:pPr marL="1084263" lvl="1" indent="-579438" eaLnBrk="1" hangingPunct="1">
              <a:spcBef>
                <a:spcPts val="800"/>
              </a:spcBef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fr-FR" altLang="fr-FR" sz="32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-180975" y="-171450"/>
            <a:ext cx="8175625" cy="1422400"/>
          </a:xfrm>
        </p:spPr>
        <p:txBody>
          <a:bodyPr/>
          <a:lstStyle/>
          <a:p>
            <a:r>
              <a:rPr lang="fr-FR" altLang="fr-FR" sz="3600" smtClean="0">
                <a:solidFill>
                  <a:schemeClr val="bg1"/>
                </a:solidFill>
              </a:rPr>
              <a:t>Le temps supérieur à l'espace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fr-FR" altLang="fr-FR" sz="2800" smtClean="0"/>
              <a:t>« La myopie de la logique du pouvoir ralentit l’intégration de l’agenda environnemental aux vues larges, dans l’agenda public des gouvernements. On oublie ainsi que «le temps est supérieur à l’espace » [EG 222], que nous sommes toujours plus féconds quand nous nous préoccupons plus d’élaborer des </a:t>
            </a:r>
            <a:r>
              <a:rPr lang="fr-FR" altLang="fr-FR" sz="2800" b="1" smtClean="0"/>
              <a:t>processus</a:t>
            </a:r>
            <a:r>
              <a:rPr lang="fr-FR" altLang="fr-FR" sz="2800" smtClean="0"/>
              <a:t> que de nous emparer des espaces de pouvoir. La grandeur politique se révèle quand, dans les moments difficiles, on œuvre pour les grands principes et en pensant au bien commun à long terme. » [LS 178]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1"/>
          <p:cNvSpPr txBox="1">
            <a:spLocks noChangeArrowheads="1"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 eaLnBrk="1" hangingPunct="1">
              <a:spcBef>
                <a:spcPts val="7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3200" b="1">
                <a:solidFill>
                  <a:srgbClr val="FFFFFF"/>
                </a:solidFill>
              </a:rPr>
              <a:t>Conclusion</a:t>
            </a:r>
          </a:p>
        </p:txBody>
      </p:sp>
      <p:sp>
        <p:nvSpPr>
          <p:cNvPr id="33795" name="Text Box 2"/>
          <p:cNvSpPr txBox="1">
            <a:spLocks noChangeArrowheads="1"/>
          </p:cNvSpPr>
          <p:nvPr/>
        </p:nvSpPr>
        <p:spPr bwMode="auto">
          <a:xfrm>
            <a:off x="457200" y="1341438"/>
            <a:ext cx="8229600" cy="50403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>
                <a:solidFill>
                  <a:srgbClr val="000000"/>
                </a:solidFill>
              </a:rPr>
              <a:t>«</a:t>
            </a:r>
            <a:r>
              <a:rPr lang="fr-FR" altLang="fr-FR" sz="2800" i="1">
                <a:solidFill>
                  <a:srgbClr val="000000"/>
                </a:solidFill>
              </a:rPr>
              <a:t>Tout scribe devenu disciple du royaume des Cieux est comparable à un maître de maison qui tire de son trésor du neuf et de l’ancien.»</a:t>
            </a:r>
            <a:r>
              <a:rPr lang="fr-FR" altLang="fr-FR" sz="2800">
                <a:solidFill>
                  <a:srgbClr val="000000"/>
                </a:solidFill>
              </a:rPr>
              <a:t> Mt 13, 52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>
                <a:solidFill>
                  <a:srgbClr val="000000"/>
                </a:solidFill>
              </a:rPr>
              <a:t>Un contexte de crise écologique globale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>
                <a:solidFill>
                  <a:srgbClr val="000000"/>
                </a:solidFill>
              </a:rPr>
              <a:t>Une tradition vivante : la DSE</a:t>
            </a:r>
          </a:p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>
                <a:solidFill>
                  <a:srgbClr val="000000"/>
                </a:solidFill>
              </a:rPr>
              <a:t>Un nouveau style : simple, collégial, universel</a:t>
            </a:r>
          </a:p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>
                <a:solidFill>
                  <a:srgbClr val="000000"/>
                </a:solidFill>
              </a:rPr>
              <a:t>Le grand récit du salut réinterprété : la conversion écologique</a:t>
            </a:r>
          </a:p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>
                <a:solidFill>
                  <a:srgbClr val="000000"/>
                </a:solidFill>
              </a:rPr>
              <a:t>Un moyen: dialogue sur l’avenir de la planète</a:t>
            </a:r>
          </a:p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>
                <a:solidFill>
                  <a:srgbClr val="000000"/>
                </a:solidFill>
              </a:rPr>
              <a:t>Une méthode : le discernement</a:t>
            </a:r>
          </a:p>
          <a:p>
            <a:pPr algn="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 sz="2800" b="1">
                <a:solidFill>
                  <a:srgbClr val="000000"/>
                </a:solidFill>
              </a:rPr>
              <a:t>La portée de Laudato Si’ dépend de vous</a:t>
            </a:r>
          </a:p>
          <a:p>
            <a:pPr eaLnBrk="1" hangingPunct="1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altLang="fr-FR" sz="2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r-FR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Lucida Sans Unicode" panose="020B0602030504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r-FR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Lucida Sans Unicode" panose="020B0602030504020204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r-FR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Lucida Sans Unicode" panose="020B0602030504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r-FR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Lucida Sans Unicode" panose="020B0602030504020204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r-FR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Lucida Sans Unicode" panose="020B0602030504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r-FR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Lucida Sans Unicode" panose="020B0602030504020204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r-FR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Lucida Sans Unicode" panose="020B0602030504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r-FR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Lucida Sans Unicode" panose="020B0602030504020204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r-FR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Lucida Sans Unicode" panose="020B0602030504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r-FR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Lucida Sans Unicode" panose="020B0602030504020204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Arial"/>
        <a:ea typeface=""/>
        <a:cs typeface=""/>
      </a:majorFont>
      <a:minorFont>
        <a:latin typeface="UniversGT-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r-FR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Lucida Sans Unicode" panose="020B0602030504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r-FR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Lucida Sans Unicode" panose="020B0602030504020204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r-FR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Lucida Sans Unicode" panose="020B0602030504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r-FR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Lucida Sans Unicode" panose="020B0602030504020204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3065</TotalTime>
  <Words>890</Words>
  <PresentationFormat>Affichage à l'écran (4:3)</PresentationFormat>
  <Paragraphs>179</Paragraphs>
  <Slides>26</Slides>
  <Notes>24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26</vt:i4>
      </vt:variant>
    </vt:vector>
  </HeadingPairs>
  <TitlesOfParts>
    <vt:vector size="39" baseType="lpstr">
      <vt:lpstr>Arial</vt:lpstr>
      <vt:lpstr>Lucida Sans Unicode</vt:lpstr>
      <vt:lpstr>Times New Roman</vt:lpstr>
      <vt:lpstr>Calibri</vt:lpstr>
      <vt:lpstr>UniversGT-Light</vt:lpstr>
      <vt:lpstr>Wingdings</vt:lpstr>
      <vt:lpstr>Modèle par défaut</vt:lpstr>
      <vt:lpstr>1_Modèle par défaut</vt:lpstr>
      <vt:lpstr>2_Modèle par défaut</vt:lpstr>
      <vt:lpstr>3_Modèle par défaut</vt:lpstr>
      <vt:lpstr>4_Modèle par défaut</vt:lpstr>
      <vt:lpstr>5_Modèle par défaut</vt:lpstr>
      <vt:lpstr>6_Modèle par défaut</vt:lpstr>
      <vt:lpstr>Diapositive 1</vt:lpstr>
      <vt:lpstr>Hypothèses</vt:lpstr>
      <vt:lpstr>Thèse</vt:lpstr>
      <vt:lpstr>Diapositive 4</vt:lpstr>
      <vt:lpstr>Diapositive 5</vt:lpstr>
      <vt:lpstr>Diapositive 6</vt:lpstr>
      <vt:lpstr>Diapositive 7</vt:lpstr>
      <vt:lpstr>Dans notre maison commune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Le temps supérieur à l'espace</vt:lpstr>
      <vt:lpstr>Diapositive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Bertrand Hériard Dubreuil</dc:creator>
  <cp:lastModifiedBy>JM BOISGONTIER</cp:lastModifiedBy>
  <cp:revision>188</cp:revision>
  <cp:lastPrinted>2015-11-07T10:02:49Z</cp:lastPrinted>
  <dcterms:created xsi:type="dcterms:W3CDTF">2012-01-27T08:09:06Z</dcterms:created>
  <dcterms:modified xsi:type="dcterms:W3CDTF">2016-05-08T16:25:59Z</dcterms:modified>
</cp:coreProperties>
</file>