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6"/>
  </p:notesMasterIdLst>
  <p:handoutMasterIdLst>
    <p:handoutMasterId r:id="rId17"/>
  </p:handoutMasterIdLst>
  <p:sldIdLst>
    <p:sldId id="263" r:id="rId4"/>
    <p:sldId id="265" r:id="rId5"/>
    <p:sldId id="264" r:id="rId6"/>
    <p:sldId id="266" r:id="rId7"/>
    <p:sldId id="267" r:id="rId8"/>
    <p:sldId id="268" r:id="rId9"/>
    <p:sldId id="262" r:id="rId10"/>
    <p:sldId id="261" r:id="rId11"/>
    <p:sldId id="258" r:id="rId12"/>
    <p:sldId id="257" r:id="rId13"/>
    <p:sldId id="259" r:id="rId14"/>
    <p:sldId id="260" r:id="rId15"/>
  </p:sldIdLst>
  <p:sldSz cx="12192000" cy="6858000"/>
  <p:notesSz cx="6877050" cy="100028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0" d="100"/>
          <a:sy n="60" d="100"/>
        </p:scale>
        <p:origin x="-78" y="-25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9738" cy="50006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95725" y="0"/>
            <a:ext cx="2979738" cy="500063"/>
          </a:xfrm>
          <a:prstGeom prst="rect">
            <a:avLst/>
          </a:prstGeom>
        </p:spPr>
        <p:txBody>
          <a:bodyPr vert="horz" lIns="91440" tIns="45720" rIns="91440" bIns="45720" rtlCol="0"/>
          <a:lstStyle>
            <a:lvl1pPr algn="r">
              <a:defRPr sz="1200"/>
            </a:lvl1pPr>
          </a:lstStyle>
          <a:p>
            <a:fld id="{766DA488-DD0A-4310-9D2B-1B81BC409E08}" type="datetimeFigureOut">
              <a:rPr lang="fr-FR" smtClean="0"/>
              <a:pPr/>
              <a:t>31/01/2016</a:t>
            </a:fld>
            <a:endParaRPr lang="fr-FR"/>
          </a:p>
        </p:txBody>
      </p:sp>
      <p:sp>
        <p:nvSpPr>
          <p:cNvPr id="4" name="Espace réservé du pied de page 3"/>
          <p:cNvSpPr>
            <a:spLocks noGrp="1"/>
          </p:cNvSpPr>
          <p:nvPr>
            <p:ph type="ftr" sz="quarter" idx="2"/>
          </p:nvPr>
        </p:nvSpPr>
        <p:spPr>
          <a:xfrm>
            <a:off x="0" y="9501188"/>
            <a:ext cx="2979738" cy="50006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5725" y="9501188"/>
            <a:ext cx="2979738" cy="500062"/>
          </a:xfrm>
          <a:prstGeom prst="rect">
            <a:avLst/>
          </a:prstGeom>
        </p:spPr>
        <p:txBody>
          <a:bodyPr vert="horz" lIns="91440" tIns="45720" rIns="91440" bIns="45720" rtlCol="0" anchor="b"/>
          <a:lstStyle>
            <a:lvl1pPr algn="r">
              <a:defRPr sz="1200"/>
            </a:lvl1pPr>
          </a:lstStyle>
          <a:p>
            <a:fld id="{C2994E6E-EEF4-41AC-9D9D-20DE53250EBA}" type="slidenum">
              <a:rPr lang="fr-FR" smtClean="0"/>
              <a:pPr/>
              <a:t>‹N°›</a:t>
            </a:fld>
            <a:endParaRPr lang="fr-FR"/>
          </a:p>
        </p:txBody>
      </p:sp>
    </p:spTree>
    <p:extLst>
      <p:ext uri="{BB962C8B-B14F-4D97-AF65-F5344CB8AC3E}">
        <p14:creationId xmlns:p14="http://schemas.microsoft.com/office/powerpoint/2010/main" xmlns="" val="823357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0055" cy="501879"/>
          </a:xfrm>
          <a:prstGeom prst="rect">
            <a:avLst/>
          </a:prstGeom>
        </p:spPr>
        <p:txBody>
          <a:bodyPr vert="horz" lIns="96451" tIns="48225" rIns="96451" bIns="48225" rtlCol="0"/>
          <a:lstStyle>
            <a:lvl1pPr algn="l">
              <a:defRPr sz="1300"/>
            </a:lvl1pPr>
          </a:lstStyle>
          <a:p>
            <a:endParaRPr lang="fr-FR"/>
          </a:p>
        </p:txBody>
      </p:sp>
      <p:sp>
        <p:nvSpPr>
          <p:cNvPr id="3" name="Espace réservé de la date 2"/>
          <p:cNvSpPr>
            <a:spLocks noGrp="1"/>
          </p:cNvSpPr>
          <p:nvPr>
            <p:ph type="dt" idx="1"/>
          </p:nvPr>
        </p:nvSpPr>
        <p:spPr>
          <a:xfrm>
            <a:off x="3895404" y="0"/>
            <a:ext cx="2980055" cy="501879"/>
          </a:xfrm>
          <a:prstGeom prst="rect">
            <a:avLst/>
          </a:prstGeom>
        </p:spPr>
        <p:txBody>
          <a:bodyPr vert="horz" lIns="96451" tIns="48225" rIns="96451" bIns="48225" rtlCol="0"/>
          <a:lstStyle>
            <a:lvl1pPr algn="r">
              <a:defRPr sz="1300"/>
            </a:lvl1pPr>
          </a:lstStyle>
          <a:p>
            <a:fld id="{30498BE0-92ED-4DAE-A0A7-56C43B87B580}" type="datetimeFigureOut">
              <a:rPr lang="fr-FR" smtClean="0"/>
              <a:pPr/>
              <a:t>31/01/2016</a:t>
            </a:fld>
            <a:endParaRPr lang="fr-FR"/>
          </a:p>
        </p:txBody>
      </p:sp>
      <p:sp>
        <p:nvSpPr>
          <p:cNvPr id="4" name="Espace réservé de l'image des diapositives 3"/>
          <p:cNvSpPr>
            <a:spLocks noGrp="1" noRot="1" noChangeAspect="1"/>
          </p:cNvSpPr>
          <p:nvPr>
            <p:ph type="sldImg" idx="2"/>
          </p:nvPr>
        </p:nvSpPr>
        <p:spPr>
          <a:xfrm>
            <a:off x="439738" y="1250950"/>
            <a:ext cx="5997575" cy="3375025"/>
          </a:xfrm>
          <a:prstGeom prst="rect">
            <a:avLst/>
          </a:prstGeom>
          <a:noFill/>
          <a:ln w="12700">
            <a:solidFill>
              <a:prstClr val="black"/>
            </a:solidFill>
          </a:ln>
        </p:spPr>
        <p:txBody>
          <a:bodyPr vert="horz" lIns="96451" tIns="48225" rIns="96451" bIns="48225" rtlCol="0" anchor="ctr"/>
          <a:lstStyle/>
          <a:p>
            <a:endParaRPr lang="fr-FR"/>
          </a:p>
        </p:txBody>
      </p:sp>
      <p:sp>
        <p:nvSpPr>
          <p:cNvPr id="5" name="Espace réservé des commentaires 4"/>
          <p:cNvSpPr>
            <a:spLocks noGrp="1"/>
          </p:cNvSpPr>
          <p:nvPr>
            <p:ph type="body" sz="quarter" idx="3"/>
          </p:nvPr>
        </p:nvSpPr>
        <p:spPr>
          <a:xfrm>
            <a:off x="687705" y="4813866"/>
            <a:ext cx="5501640" cy="3938617"/>
          </a:xfrm>
          <a:prstGeom prst="rect">
            <a:avLst/>
          </a:prstGeom>
        </p:spPr>
        <p:txBody>
          <a:bodyPr vert="horz" lIns="96451" tIns="48225" rIns="96451" bIns="48225"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500961"/>
            <a:ext cx="2980055" cy="501878"/>
          </a:xfrm>
          <a:prstGeom prst="rect">
            <a:avLst/>
          </a:prstGeom>
        </p:spPr>
        <p:txBody>
          <a:bodyPr vert="horz" lIns="96451" tIns="48225" rIns="96451" bIns="48225"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95404" y="9500961"/>
            <a:ext cx="2980055" cy="501878"/>
          </a:xfrm>
          <a:prstGeom prst="rect">
            <a:avLst/>
          </a:prstGeom>
        </p:spPr>
        <p:txBody>
          <a:bodyPr vert="horz" lIns="96451" tIns="48225" rIns="96451" bIns="48225" rtlCol="0" anchor="b"/>
          <a:lstStyle>
            <a:lvl1pPr algn="r">
              <a:defRPr sz="1300"/>
            </a:lvl1pPr>
          </a:lstStyle>
          <a:p>
            <a:fld id="{C8787569-2854-42ED-9032-1C9305F2238A}" type="slidenum">
              <a:rPr lang="fr-FR" smtClean="0"/>
              <a:pPr/>
              <a:t>‹N°›</a:t>
            </a:fld>
            <a:endParaRPr lang="fr-FR"/>
          </a:p>
        </p:txBody>
      </p:sp>
    </p:spTree>
    <p:extLst>
      <p:ext uri="{BB962C8B-B14F-4D97-AF65-F5344CB8AC3E}">
        <p14:creationId xmlns:p14="http://schemas.microsoft.com/office/powerpoint/2010/main" xmlns="" val="3538025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8787569-2854-42ED-9032-1C9305F2238A}" type="slidenum">
              <a:rPr lang="fr-FR" smtClean="0"/>
              <a:pPr/>
              <a:t>8</a:t>
            </a:fld>
            <a:endParaRPr lang="fr-FR"/>
          </a:p>
        </p:txBody>
      </p:sp>
    </p:spTree>
    <p:extLst>
      <p:ext uri="{BB962C8B-B14F-4D97-AF65-F5344CB8AC3E}">
        <p14:creationId xmlns:p14="http://schemas.microsoft.com/office/powerpoint/2010/main" xmlns="" val="917639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8787569-2854-42ED-9032-1C9305F2238A}" type="slidenum">
              <a:rPr lang="fr-FR" smtClean="0"/>
              <a:pPr/>
              <a:t>10</a:t>
            </a:fld>
            <a:endParaRPr lang="fr-FR"/>
          </a:p>
        </p:txBody>
      </p:sp>
    </p:spTree>
    <p:extLst>
      <p:ext uri="{BB962C8B-B14F-4D97-AF65-F5344CB8AC3E}">
        <p14:creationId xmlns:p14="http://schemas.microsoft.com/office/powerpoint/2010/main" xmlns="" val="230389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8787569-2854-42ED-9032-1C9305F2238A}" type="slidenum">
              <a:rPr lang="fr-FR" smtClean="0"/>
              <a:pPr/>
              <a:t>12</a:t>
            </a:fld>
            <a:endParaRPr lang="fr-FR"/>
          </a:p>
        </p:txBody>
      </p:sp>
    </p:spTree>
    <p:extLst>
      <p:ext uri="{BB962C8B-B14F-4D97-AF65-F5344CB8AC3E}">
        <p14:creationId xmlns:p14="http://schemas.microsoft.com/office/powerpoint/2010/main" xmlns="" val="35383812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822700" y="5952885"/>
            <a:ext cx="4895850" cy="905115"/>
          </a:xfrm>
          <a:prstGeom prst="rect">
            <a:avLst/>
          </a:prstGeom>
        </p:spPr>
      </p:pic>
      <p:sp>
        <p:nvSpPr>
          <p:cNvPr id="8" name="Espace réservé de la date 7"/>
          <p:cNvSpPr>
            <a:spLocks noGrp="1"/>
          </p:cNvSpPr>
          <p:nvPr>
            <p:ph type="dt" sz="half" idx="10"/>
          </p:nvPr>
        </p:nvSpPr>
        <p:spPr/>
        <p:txBody>
          <a:bodyPr/>
          <a:lstStyle/>
          <a:p>
            <a:r>
              <a:rPr lang="fr-FR" smtClean="0"/>
              <a:t>19/11/2015</a:t>
            </a:r>
            <a:endParaRPr lang="fr-FR"/>
          </a:p>
        </p:txBody>
      </p:sp>
      <p:sp>
        <p:nvSpPr>
          <p:cNvPr id="9" name="Espace réservé du pied de page 8"/>
          <p:cNvSpPr>
            <a:spLocks noGrp="1"/>
          </p:cNvSpPr>
          <p:nvPr>
            <p:ph type="ftr" sz="quarter" idx="11"/>
          </p:nvPr>
        </p:nvSpPr>
        <p:spPr/>
        <p:txBody>
          <a:bodyPr/>
          <a:lstStyle/>
          <a:p>
            <a:endParaRPr lang="fr-FR"/>
          </a:p>
        </p:txBody>
      </p:sp>
      <p:sp>
        <p:nvSpPr>
          <p:cNvPr id="10" name="Espace réservé du numéro de diapositive 9"/>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2939903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415272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3704481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139351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91448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19/11/2015</a:t>
            </a:r>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301787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1354112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19/11/2015</a:t>
            </a:r>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1705415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234632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2469692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4094071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2302604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3240981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233856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943565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3948601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19/11/2015</a:t>
            </a:r>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4154644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470556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19/11/2015</a:t>
            </a:r>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872479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316165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318812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4563171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1109413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21380293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1707853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39940595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39019108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19/11/2015</a:t>
            </a:r>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11568311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22760096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19/11/2015</a:t>
            </a:r>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3908899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1841341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19/11/2015</a:t>
            </a:r>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42835081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9294335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3626785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19/11/2015</a:t>
            </a:r>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DC898-3485-4135-9852-57088CB4C326}" type="slidenum">
              <a:rPr lang="fr-FR" smtClean="0"/>
              <a:pPr/>
              <a:t>‹N°›</a:t>
            </a:fld>
            <a:endParaRPr lang="fr-FR"/>
          </a:p>
        </p:txBody>
      </p:sp>
    </p:spTree>
    <p:extLst>
      <p:ext uri="{BB962C8B-B14F-4D97-AF65-F5344CB8AC3E}">
        <p14:creationId xmlns:p14="http://schemas.microsoft.com/office/powerpoint/2010/main" xmlns="" val="960296448"/>
      </p:ext>
    </p:extLst>
  </p:cSld>
  <p:clrMap bg1="lt1" tx1="dk1" bg2="lt2" tx2="dk2" accent1="accent1" accent2="accent2" accent3="accent3" accent4="accent4" accent5="accent5" accent6="accent6" hlink="hlink" folHlink="folHlink"/>
  <p:sldLayoutIdLst>
    <p:sldLayoutId id="2147483649" r:id="rId1"/>
    <p:sldLayoutId id="2147483684"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19/11/2015</a:t>
            </a:r>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E14268-3940-4E1F-ABBE-0FA737CEE7AF}" type="slidenum">
              <a:rPr lang="fr-FR" smtClean="0"/>
              <a:pPr/>
              <a:t>‹N°›</a:t>
            </a:fld>
            <a:endParaRPr lang="fr-FR"/>
          </a:p>
        </p:txBody>
      </p:sp>
    </p:spTree>
    <p:extLst>
      <p:ext uri="{BB962C8B-B14F-4D97-AF65-F5344CB8AC3E}">
        <p14:creationId xmlns:p14="http://schemas.microsoft.com/office/powerpoint/2010/main" xmlns="" val="2606803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19/11/2015</a:t>
            </a:r>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DE994E-1F6A-41F1-A6DB-452999B97E4E}" type="slidenum">
              <a:rPr lang="fr-FR" smtClean="0"/>
              <a:pPr/>
              <a:t>‹N°›</a:t>
            </a:fld>
            <a:endParaRPr lang="fr-FR"/>
          </a:p>
        </p:txBody>
      </p:sp>
    </p:spTree>
    <p:extLst>
      <p:ext uri="{BB962C8B-B14F-4D97-AF65-F5344CB8AC3E}">
        <p14:creationId xmlns:p14="http://schemas.microsoft.com/office/powerpoint/2010/main" xmlns="" val="14534660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2026" y="1597578"/>
            <a:ext cx="10515600" cy="1325563"/>
          </a:xfrm>
        </p:spPr>
        <p:txBody>
          <a:bodyPr/>
          <a:lstStyle/>
          <a:p>
            <a:pPr algn="ctr"/>
            <a:r>
              <a:rPr lang="fr-FR" b="1" dirty="0" smtClean="0"/>
              <a:t>Qu’est-ce que la finance solidaire?</a:t>
            </a:r>
            <a:endParaRPr lang="fr-FR"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1</a:t>
            </a:fld>
            <a:endParaRPr lang="fr-FR"/>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47215" y="3590687"/>
            <a:ext cx="1966440" cy="1476020"/>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234370" y="5734253"/>
            <a:ext cx="1779285" cy="711713"/>
          </a:xfrm>
          <a:prstGeom prst="rect">
            <a:avLst/>
          </a:prstGeom>
        </p:spPr>
      </p:pic>
    </p:spTree>
    <p:extLst>
      <p:ext uri="{BB962C8B-B14F-4D97-AF65-F5344CB8AC3E}">
        <p14:creationId xmlns:p14="http://schemas.microsoft.com/office/powerpoint/2010/main" xmlns="" val="15295452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Finance Ethique et Finance Solidaire</a:t>
            </a:r>
            <a:endParaRPr lang="fr-FR"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2</a:t>
            </a:fld>
            <a:endParaRPr lang="fr-FR"/>
          </a:p>
        </p:txBody>
      </p:sp>
      <p:sp>
        <p:nvSpPr>
          <p:cNvPr id="8" name="ZoneTexte 7"/>
          <p:cNvSpPr txBox="1"/>
          <p:nvPr/>
        </p:nvSpPr>
        <p:spPr>
          <a:xfrm>
            <a:off x="1681812" y="1532382"/>
            <a:ext cx="10251584" cy="4093428"/>
          </a:xfrm>
          <a:prstGeom prst="rect">
            <a:avLst/>
          </a:prstGeom>
          <a:noFill/>
        </p:spPr>
        <p:txBody>
          <a:bodyPr wrap="square" rtlCol="0">
            <a:spAutoFit/>
          </a:bodyPr>
          <a:lstStyle/>
          <a:p>
            <a:r>
              <a:rPr lang="fr-FR" sz="2000" dirty="0" smtClean="0"/>
              <a:t>Un double mouvement initié au début des années 1980</a:t>
            </a:r>
          </a:p>
          <a:p>
            <a:endParaRPr lang="fr-FR" sz="2000" dirty="0"/>
          </a:p>
          <a:p>
            <a:pPr marL="285750" indent="-285750">
              <a:buFontTx/>
              <a:buChar char="-"/>
            </a:pPr>
            <a:r>
              <a:rPr lang="fr-FR" sz="2000" dirty="0" smtClean="0"/>
              <a:t>Sélectionner les entreprises dans lesquels j’accepte d’investir mon argent en fonction de caractères éthiques (au départ éviter d’investir dans l’armement, le tabac, aujourd’hui les énergies fossiles…)</a:t>
            </a:r>
          </a:p>
          <a:p>
            <a:r>
              <a:rPr lang="fr-FR" sz="2000" dirty="0"/>
              <a:t> </a:t>
            </a:r>
            <a:r>
              <a:rPr lang="fr-FR" sz="2000" dirty="0" smtClean="0"/>
              <a:t>     Un mouvement qui évoluera vers la notion </a:t>
            </a:r>
            <a:r>
              <a:rPr lang="fr-FR" sz="2000" b="1" dirty="0" smtClean="0"/>
              <a:t>d’Investissement Socialement Responsable  </a:t>
            </a:r>
          </a:p>
          <a:p>
            <a:r>
              <a:rPr lang="fr-FR" sz="2000" dirty="0"/>
              <a:t> </a:t>
            </a:r>
            <a:r>
              <a:rPr lang="fr-FR" sz="2000" dirty="0" smtClean="0"/>
              <a:t>     finançant des entreprises répondant à certaines règles de gouvernance, sociales et</a:t>
            </a:r>
          </a:p>
          <a:p>
            <a:r>
              <a:rPr lang="fr-FR" sz="2000" dirty="0"/>
              <a:t> </a:t>
            </a:r>
            <a:r>
              <a:rPr lang="fr-FR" sz="2000" dirty="0" smtClean="0"/>
              <a:t>     environnementales et le </a:t>
            </a:r>
            <a:r>
              <a:rPr lang="fr-FR" sz="2000" b="1" dirty="0" smtClean="0"/>
              <a:t>label </a:t>
            </a:r>
            <a:r>
              <a:rPr lang="fr-FR" sz="2000" b="1" dirty="0" err="1" smtClean="0"/>
              <a:t>Novethic</a:t>
            </a:r>
            <a:r>
              <a:rPr lang="fr-FR" sz="2000" dirty="0" smtClean="0"/>
              <a:t>.</a:t>
            </a:r>
          </a:p>
          <a:p>
            <a:pPr marL="285750" indent="-285750">
              <a:buFontTx/>
              <a:buChar char="-"/>
            </a:pPr>
            <a:endParaRPr lang="fr-FR" sz="2000" dirty="0"/>
          </a:p>
          <a:p>
            <a:pPr marL="285750" indent="-285750">
              <a:buFontTx/>
              <a:buChar char="-"/>
            </a:pPr>
            <a:r>
              <a:rPr lang="fr-FR" sz="2000" dirty="0" smtClean="0"/>
              <a:t>Soutenir des entreprises dont l’objet social comporte un aspect de développement et de réponse à des besoins sociaux.</a:t>
            </a:r>
          </a:p>
          <a:p>
            <a:r>
              <a:rPr lang="fr-FR" sz="2000" dirty="0" smtClean="0"/>
              <a:t>     Un mouvement qui évoluera vers la notion de </a:t>
            </a:r>
            <a:r>
              <a:rPr lang="fr-FR" sz="2000" b="1" dirty="0" smtClean="0"/>
              <a:t>Finance solidaire </a:t>
            </a:r>
            <a:r>
              <a:rPr lang="fr-FR" sz="2000" dirty="0" smtClean="0"/>
              <a:t>finançant des entreprises</a:t>
            </a:r>
          </a:p>
          <a:p>
            <a:r>
              <a:rPr lang="fr-FR" sz="2000" dirty="0"/>
              <a:t> </a:t>
            </a:r>
            <a:r>
              <a:rPr lang="fr-FR" sz="2000" dirty="0" smtClean="0"/>
              <a:t>     solidaires et le label </a:t>
            </a:r>
            <a:r>
              <a:rPr lang="fr-FR" sz="2000" b="1" dirty="0" err="1" smtClean="0"/>
              <a:t>Finansol</a:t>
            </a:r>
            <a:r>
              <a:rPr lang="fr-FR" sz="2000" b="1" dirty="0" smtClean="0"/>
              <a:t> </a:t>
            </a:r>
          </a:p>
        </p:txBody>
      </p:sp>
      <p:pic>
        <p:nvPicPr>
          <p:cNvPr id="6" name="Picture 2" descr="http://www.finansol.org/images/frontend/log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32598" y="5676899"/>
            <a:ext cx="1543050" cy="11811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Novethic, Le media expert de l'économie responsab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24992" y="5676899"/>
            <a:ext cx="3007143" cy="10839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65536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49018" y="1836116"/>
            <a:ext cx="10515600" cy="1325563"/>
          </a:xfrm>
        </p:spPr>
        <p:txBody>
          <a:bodyPr/>
          <a:lstStyle/>
          <a:p>
            <a:pPr algn="ctr"/>
            <a:r>
              <a:rPr lang="fr-FR" b="1" dirty="0" smtClean="0"/>
              <a:t>Qu’est-ce qu’une entreprise solidaire?</a:t>
            </a:r>
            <a:endParaRPr lang="fr-FR"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3</a:t>
            </a:fld>
            <a:endParaRPr lang="fr-FR"/>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47215" y="3590687"/>
            <a:ext cx="1966440" cy="1476020"/>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27135" y="5644637"/>
            <a:ext cx="1779285" cy="711713"/>
          </a:xfrm>
          <a:prstGeom prst="rect">
            <a:avLst/>
          </a:prstGeom>
        </p:spPr>
      </p:pic>
    </p:spTree>
    <p:extLst>
      <p:ext uri="{BB962C8B-B14F-4D97-AF65-F5344CB8AC3E}">
        <p14:creationId xmlns:p14="http://schemas.microsoft.com/office/powerpoint/2010/main" xmlns="" val="278328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b="1" dirty="0" smtClean="0"/>
              <a:t>Loi du 31 juillet 2014 sur l’économie sociale et solidaire</a:t>
            </a:r>
            <a:endParaRPr lang="fr-FR" sz="3600"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4</a:t>
            </a:fld>
            <a:endParaRPr lang="fr-FR"/>
          </a:p>
        </p:txBody>
      </p:sp>
      <p:sp>
        <p:nvSpPr>
          <p:cNvPr id="6" name="ZoneTexte 5"/>
          <p:cNvSpPr txBox="1"/>
          <p:nvPr/>
        </p:nvSpPr>
        <p:spPr>
          <a:xfrm>
            <a:off x="1056068" y="1944710"/>
            <a:ext cx="10297732" cy="4801314"/>
          </a:xfrm>
          <a:prstGeom prst="rect">
            <a:avLst/>
          </a:prstGeom>
          <a:noFill/>
        </p:spPr>
        <p:txBody>
          <a:bodyPr wrap="square" rtlCol="0">
            <a:spAutoFit/>
          </a:bodyPr>
          <a:lstStyle/>
          <a:p>
            <a:r>
              <a:rPr lang="fr-FR" b="1" dirty="0"/>
              <a:t>Les entreprises solidaires, </a:t>
            </a:r>
            <a:r>
              <a:rPr lang="fr-FR" b="1" dirty="0" smtClean="0"/>
              <a:t>«</a:t>
            </a:r>
            <a:r>
              <a:rPr lang="fr-FR" b="1" dirty="0"/>
              <a:t> recherchent un but autre que le simple partage des bénéfices, adoptent une forme de gouvernance démocratique associant associés, salariés et partie prenantes aux réalisations de l’entreprise et consacrent au maximum les bénéfices à l’objectif de maintien ou de développement de l’activité. »</a:t>
            </a:r>
          </a:p>
          <a:p>
            <a:r>
              <a:rPr lang="fr-FR" b="1" dirty="0"/>
              <a:t>Il peut s’agir d’entreprises constituées sous forme d’associations, de coopératives, de mutuelles, d’institutions de prévoyance ou de fondations ou de sociétés commerciales recherchant une « utilité sociale » et respectant certaines règles de gestion fixées par la loi.</a:t>
            </a:r>
          </a:p>
          <a:p>
            <a:r>
              <a:rPr lang="fr-FR" b="1" dirty="0"/>
              <a:t>L’utilité sociale est définie comme un soutien à des personnes en grande fragilité, la lutte contre l’exclusion et les inégalités sanitaires, sociales économiques et culturelles ou une activité dans le développement durable, la transition énergétique ou la solidarité internationale. </a:t>
            </a:r>
            <a:endParaRPr lang="fr-FR" b="1" dirty="0" smtClean="0"/>
          </a:p>
          <a:p>
            <a:endParaRPr lang="fr-FR" b="1" dirty="0"/>
          </a:p>
          <a:p>
            <a:r>
              <a:rPr lang="fr-FR" b="1" dirty="0" smtClean="0"/>
              <a:t>Les grands thèmes:</a:t>
            </a:r>
          </a:p>
          <a:p>
            <a:r>
              <a:rPr lang="fr-FR" b="1" dirty="0"/>
              <a:t>	</a:t>
            </a:r>
            <a:r>
              <a:rPr lang="fr-FR" b="1" dirty="0" smtClean="0"/>
              <a:t>- accès à l’emploi (ex: ADIE, NEF,…)</a:t>
            </a:r>
          </a:p>
          <a:p>
            <a:r>
              <a:rPr lang="fr-FR" b="1" dirty="0"/>
              <a:t>	</a:t>
            </a:r>
            <a:r>
              <a:rPr lang="fr-FR" b="1" dirty="0" smtClean="0"/>
              <a:t>- Accès au logement (SNL, Habitat et Humanisme)</a:t>
            </a:r>
          </a:p>
          <a:p>
            <a:r>
              <a:rPr lang="fr-FR" b="1" dirty="0"/>
              <a:t>	</a:t>
            </a:r>
            <a:r>
              <a:rPr lang="fr-FR" b="1" dirty="0" smtClean="0"/>
              <a:t>- Activités écologiques (Energies renouvelables, Agriculture biologique,…)</a:t>
            </a:r>
          </a:p>
          <a:p>
            <a:r>
              <a:rPr lang="fr-FR" b="1" dirty="0"/>
              <a:t>	</a:t>
            </a:r>
            <a:r>
              <a:rPr lang="fr-FR" b="1" dirty="0" smtClean="0"/>
              <a:t>- Entrepreneuriat dans les pays en développement (SIDI, </a:t>
            </a:r>
            <a:r>
              <a:rPr lang="fr-FR" b="1" dirty="0" err="1" smtClean="0"/>
              <a:t>Oikocredit</a:t>
            </a:r>
            <a:r>
              <a:rPr lang="fr-FR" b="1" dirty="0" smtClean="0"/>
              <a:t>,…)</a:t>
            </a:r>
            <a:endParaRPr lang="fr-FR" b="1" dirty="0"/>
          </a:p>
          <a:p>
            <a:endParaRPr lang="fr-FR" dirty="0"/>
          </a:p>
        </p:txBody>
      </p:sp>
    </p:spTree>
    <p:extLst>
      <p:ext uri="{BB962C8B-B14F-4D97-AF65-F5344CB8AC3E}">
        <p14:creationId xmlns:p14="http://schemas.microsoft.com/office/powerpoint/2010/main" xmlns="" val="2563876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1er exemple: la SIDI</a:t>
            </a:r>
            <a:endParaRPr lang="fr-FR"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5</a:t>
            </a:fld>
            <a:endParaRPr lang="fr-FR" dirty="0"/>
          </a:p>
        </p:txBody>
      </p:sp>
      <p:sp>
        <p:nvSpPr>
          <p:cNvPr id="5" name="ZoneTexte 4"/>
          <p:cNvSpPr txBox="1"/>
          <p:nvPr/>
        </p:nvSpPr>
        <p:spPr>
          <a:xfrm>
            <a:off x="1365161" y="1690688"/>
            <a:ext cx="10341735" cy="4801314"/>
          </a:xfrm>
          <a:prstGeom prst="rect">
            <a:avLst/>
          </a:prstGeom>
          <a:noFill/>
        </p:spPr>
        <p:txBody>
          <a:bodyPr wrap="square" rtlCol="0">
            <a:spAutoFit/>
          </a:bodyPr>
          <a:lstStyle/>
          <a:p>
            <a:endParaRPr lang="fr-FR" dirty="0" smtClean="0"/>
          </a:p>
          <a:p>
            <a:endParaRPr lang="fr-FR" dirty="0"/>
          </a:p>
          <a:p>
            <a:r>
              <a:rPr lang="fr-FR" b="1" dirty="0" smtClean="0"/>
              <a:t>Une entreprise créée en 1983 par le CCFD pour soutenir des partenaires dans les pays du Sud afin de:</a:t>
            </a:r>
          </a:p>
          <a:p>
            <a:r>
              <a:rPr lang="fr-FR" b="1" dirty="0"/>
              <a:t>	</a:t>
            </a:r>
            <a:r>
              <a:rPr lang="fr-FR" b="1" dirty="0" smtClean="0"/>
              <a:t>- développer la micro finance et la finance communautaire</a:t>
            </a:r>
          </a:p>
          <a:p>
            <a:r>
              <a:rPr lang="fr-FR" b="1" dirty="0"/>
              <a:t>	</a:t>
            </a:r>
            <a:r>
              <a:rPr lang="fr-FR" b="1" dirty="0" smtClean="0"/>
              <a:t>- soutenir des organisations agricoles de petits producteurs</a:t>
            </a:r>
          </a:p>
          <a:p>
            <a:r>
              <a:rPr lang="fr-FR" b="1" dirty="0"/>
              <a:t> </a:t>
            </a:r>
            <a:endParaRPr lang="fr-FR" b="1" dirty="0" smtClean="0"/>
          </a:p>
          <a:p>
            <a:r>
              <a:rPr lang="fr-FR" b="1" dirty="0" smtClean="0"/>
              <a:t>La SIDI soutient des partenaires en cours de création ou de consolidation, chaque fois que possible en investissant dans leur capital, et en les aidant par du conseil.</a:t>
            </a:r>
          </a:p>
          <a:p>
            <a:r>
              <a:rPr lang="fr-FR" b="1" dirty="0" smtClean="0"/>
              <a:t>Elle ne peut agir que grâce à:</a:t>
            </a:r>
          </a:p>
          <a:p>
            <a:r>
              <a:rPr lang="fr-FR" b="1" dirty="0"/>
              <a:t>	</a:t>
            </a:r>
            <a:r>
              <a:rPr lang="fr-FR" b="1" dirty="0" smtClean="0"/>
              <a:t>- des actionnaires patients, dont 1800 actionnaires individuels (Prix de l’action 152€)</a:t>
            </a:r>
          </a:p>
          <a:p>
            <a:r>
              <a:rPr lang="fr-FR" b="1" dirty="0"/>
              <a:t> </a:t>
            </a:r>
            <a:r>
              <a:rPr lang="fr-FR" b="1" dirty="0" smtClean="0"/>
              <a:t> 	-  le financement de ses actions de soutien par le CCFD (largement couvert par le produit du fonds</a:t>
            </a:r>
          </a:p>
          <a:p>
            <a:r>
              <a:rPr lang="fr-FR" b="1" dirty="0"/>
              <a:t> </a:t>
            </a:r>
            <a:r>
              <a:rPr lang="fr-FR" b="1" dirty="0" smtClean="0"/>
              <a:t>                 de partage Faim et Développement)</a:t>
            </a:r>
          </a:p>
          <a:p>
            <a:endParaRPr lang="fr-FR" b="1" dirty="0" smtClean="0"/>
          </a:p>
          <a:p>
            <a:r>
              <a:rPr lang="fr-FR" b="1" dirty="0" smtClean="0"/>
              <a:t>Au 31/12/2014: un capital de 18,5 M€ pour soutenir 102 partenaires dans 34 pays.</a:t>
            </a:r>
          </a:p>
          <a:p>
            <a:r>
              <a:rPr lang="fr-FR" b="1" dirty="0" smtClean="0"/>
              <a:t>Un effet d’entraînement: La SIDI partenaire actionnarial et technique du fond FEFISOL pour l’Afrique (Avec BEI, AFD,…): 30 M€ sur 4 ans.</a:t>
            </a:r>
          </a:p>
          <a:p>
            <a:endParaRPr lang="fr-FR" dirty="0" smtClean="0"/>
          </a:p>
        </p:txBody>
      </p:sp>
      <p:pic>
        <p:nvPicPr>
          <p:cNvPr id="6" name="Imag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735950" y="171482"/>
            <a:ext cx="2794398" cy="2379745"/>
          </a:xfrm>
          <a:prstGeom prst="rect">
            <a:avLst/>
          </a:prstGeom>
        </p:spPr>
      </p:pic>
    </p:spTree>
    <p:extLst>
      <p:ext uri="{BB962C8B-B14F-4D97-AF65-F5344CB8AC3E}">
        <p14:creationId xmlns:p14="http://schemas.microsoft.com/office/powerpoint/2010/main" xmlns="" val="2106294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2éme exemple: SNL</a:t>
            </a:r>
            <a:endParaRPr lang="fr-FR"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6</a:t>
            </a:fld>
            <a:endParaRPr lang="fr-FR"/>
          </a:p>
        </p:txBody>
      </p:sp>
      <p:sp>
        <p:nvSpPr>
          <p:cNvPr id="5" name="ZoneTexte 4"/>
          <p:cNvSpPr txBox="1"/>
          <p:nvPr/>
        </p:nvSpPr>
        <p:spPr>
          <a:xfrm>
            <a:off x="2209800" y="1576387"/>
            <a:ext cx="9053848" cy="5632311"/>
          </a:xfrm>
          <a:prstGeom prst="rect">
            <a:avLst/>
          </a:prstGeom>
          <a:noFill/>
        </p:spPr>
        <p:txBody>
          <a:bodyPr wrap="square" rtlCol="0">
            <a:spAutoFit/>
          </a:bodyPr>
          <a:lstStyle/>
          <a:p>
            <a:r>
              <a:rPr lang="fr-FR" b="1" dirty="0" smtClean="0"/>
              <a:t>Une entreprise présente sur la région Ile de France dont la vocation est de permettre à des personnes en grandes difficultés d’accéder à un logement stable et de bénéficier d’un accompagnement qui leur permettra le plus rapidement possible de trouver leur place dans le secteur classique du logement social.</a:t>
            </a:r>
          </a:p>
          <a:p>
            <a:endParaRPr lang="fr-FR" b="1" dirty="0" smtClean="0"/>
          </a:p>
          <a:p>
            <a:r>
              <a:rPr lang="fr-FR" b="1" dirty="0" smtClean="0"/>
              <a:t>Elle achète et rénove (ou construit) des logements qui sont loués à des personnes ou des familles en grande difficultés qui bénéficient d’un accompagnement assuré par des professionnels et des bénévoles.</a:t>
            </a:r>
          </a:p>
          <a:p>
            <a:endParaRPr lang="fr-FR" b="1" dirty="0" smtClean="0"/>
          </a:p>
          <a:p>
            <a:r>
              <a:rPr lang="fr-FR" b="1" dirty="0" smtClean="0"/>
              <a:t>Dans les Yvelines: 113 logements sociaux,</a:t>
            </a:r>
            <a:r>
              <a:rPr lang="fr-FR" dirty="0" smtClean="0"/>
              <a:t> </a:t>
            </a:r>
            <a:r>
              <a:rPr lang="fr-FR" b="1" dirty="0" smtClean="0"/>
              <a:t>1.300 donateurs</a:t>
            </a:r>
            <a:r>
              <a:rPr lang="fr-FR" dirty="0" smtClean="0"/>
              <a:t>, </a:t>
            </a:r>
            <a:r>
              <a:rPr lang="fr-FR" b="1" dirty="0" smtClean="0"/>
              <a:t>280 bénévoles</a:t>
            </a:r>
            <a:r>
              <a:rPr lang="fr-FR" dirty="0" smtClean="0"/>
              <a:t> réunis en</a:t>
            </a:r>
            <a:r>
              <a:rPr lang="fr-FR" b="1" dirty="0" smtClean="0"/>
              <a:t> 19 Groupes Locaux de Solidarité</a:t>
            </a:r>
            <a:r>
              <a:rPr lang="fr-FR" dirty="0" smtClean="0"/>
              <a:t> et une équipe de </a:t>
            </a:r>
            <a:r>
              <a:rPr lang="fr-FR" b="1" dirty="0" smtClean="0"/>
              <a:t>8 salariés</a:t>
            </a:r>
            <a:r>
              <a:rPr lang="fr-FR" dirty="0" smtClean="0"/>
              <a:t> basée au Chesnay.</a:t>
            </a:r>
          </a:p>
          <a:p>
            <a:endParaRPr lang="fr-FR" b="1" dirty="0" smtClean="0"/>
          </a:p>
          <a:p>
            <a:r>
              <a:rPr lang="fr-FR" b="1" dirty="0" smtClean="0"/>
              <a:t>Elle s’appuie sur:</a:t>
            </a:r>
          </a:p>
          <a:p>
            <a:r>
              <a:rPr lang="fr-FR" b="1" dirty="0" smtClean="0"/>
              <a:t>	- le capital de SNL Prologues tenu par des actionnaires individuels</a:t>
            </a:r>
          </a:p>
          <a:p>
            <a:r>
              <a:rPr lang="fr-FR" b="1" dirty="0" smtClean="0"/>
              <a:t>	- le produit de fonds de partage</a:t>
            </a:r>
          </a:p>
          <a:p>
            <a:r>
              <a:rPr lang="fr-FR" b="1" dirty="0" smtClean="0"/>
              <a:t>	- des dons</a:t>
            </a:r>
          </a:p>
          <a:p>
            <a:r>
              <a:rPr lang="fr-FR" b="1" dirty="0" smtClean="0"/>
              <a:t>	- des subventions</a:t>
            </a:r>
          </a:p>
          <a:p>
            <a:endParaRPr lang="fr-FR" dirty="0" smtClean="0"/>
          </a:p>
          <a:p>
            <a:endParaRPr lang="fr-FR" dirty="0" smtClean="0"/>
          </a:p>
          <a:p>
            <a:endParaRPr lang="fr-FR" dirty="0"/>
          </a:p>
        </p:txBody>
      </p:sp>
      <p:pic>
        <p:nvPicPr>
          <p:cNvPr id="6" name="Picture 2" descr="logo snl yv 201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82200" y="479424"/>
            <a:ext cx="1042988" cy="109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6" name="Picture 2" descr="http://www.snl-union.org/wp-content/uploads/2014/05/SNL78-maison-2-246x30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8186" y="4925051"/>
            <a:ext cx="1473068" cy="17964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2955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87451" y="2451502"/>
            <a:ext cx="10515600" cy="1325563"/>
          </a:xfrm>
        </p:spPr>
        <p:txBody>
          <a:bodyPr/>
          <a:lstStyle/>
          <a:p>
            <a:r>
              <a:rPr lang="fr-FR" b="1" dirty="0" smtClean="0"/>
              <a:t>Comment devenir épargnant solidaire?</a:t>
            </a:r>
            <a:endParaRPr lang="fr-FR" b="1" dirty="0"/>
          </a:p>
        </p:txBody>
      </p:sp>
      <p:sp>
        <p:nvSpPr>
          <p:cNvPr id="3" name="Espace réservé de la date 2"/>
          <p:cNvSpPr>
            <a:spLocks noGrp="1"/>
          </p:cNvSpPr>
          <p:nvPr>
            <p:ph type="dt" sz="half" idx="10"/>
          </p:nvPr>
        </p:nvSpPr>
        <p:spPr/>
        <p:txBody>
          <a:bodyPr/>
          <a:lstStyle/>
          <a:p>
            <a:r>
              <a:rPr lang="fr-FR" smtClean="0"/>
              <a:t>19/11/2015</a:t>
            </a:r>
            <a:endParaRPr lang="fr-FR"/>
          </a:p>
        </p:txBody>
      </p:sp>
      <p:sp>
        <p:nvSpPr>
          <p:cNvPr id="4" name="Espace réservé du numéro de diapositive 3"/>
          <p:cNvSpPr>
            <a:spLocks noGrp="1"/>
          </p:cNvSpPr>
          <p:nvPr>
            <p:ph type="sldNum" sz="quarter" idx="12"/>
          </p:nvPr>
        </p:nvSpPr>
        <p:spPr/>
        <p:txBody>
          <a:bodyPr/>
          <a:lstStyle/>
          <a:p>
            <a:fld id="{BFBDC898-3485-4135-9852-57088CB4C326}" type="slidenum">
              <a:rPr lang="fr-FR" smtClean="0"/>
              <a:pPr/>
              <a:t>7</a:t>
            </a:fld>
            <a:endParaRPr lang="fr-FR"/>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47215" y="3590687"/>
            <a:ext cx="1966440" cy="1476020"/>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27135" y="5644637"/>
            <a:ext cx="1779285" cy="711713"/>
          </a:xfrm>
          <a:prstGeom prst="rect">
            <a:avLst/>
          </a:prstGeom>
        </p:spPr>
      </p:pic>
    </p:spTree>
    <p:extLst>
      <p:ext uri="{BB962C8B-B14F-4D97-AF65-F5344CB8AC3E}">
        <p14:creationId xmlns:p14="http://schemas.microsoft.com/office/powerpoint/2010/main" xmlns="" val="3976236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Une forme d’épargne encore modeste mais en croissance</a:t>
            </a:r>
            <a:endParaRPr lang="fr-FR" b="1" dirty="0"/>
          </a:p>
        </p:txBody>
      </p:sp>
      <p:sp>
        <p:nvSpPr>
          <p:cNvPr id="3" name="Espace réservé du contenu 2"/>
          <p:cNvSpPr>
            <a:spLocks noGrp="1"/>
          </p:cNvSpPr>
          <p:nvPr>
            <p:ph idx="1"/>
          </p:nvPr>
        </p:nvSpPr>
        <p:spPr>
          <a:xfrm>
            <a:off x="838199" y="1825625"/>
            <a:ext cx="10879667" cy="4351338"/>
          </a:xfrm>
        </p:spPr>
        <p:txBody>
          <a:bodyPr>
            <a:normAutofit/>
          </a:bodyPr>
          <a:lstStyle/>
          <a:p>
            <a:r>
              <a:rPr lang="fr-FR" dirty="0" smtClean="0"/>
              <a:t>L’épargne solidaire fin 2014:</a:t>
            </a:r>
          </a:p>
          <a:p>
            <a:pPr lvl="1"/>
            <a:r>
              <a:rPr lang="fr-FR" b="1" dirty="0" smtClean="0"/>
              <a:t>Plus d’1 million d’épargnants solidaires</a:t>
            </a:r>
            <a:r>
              <a:rPr lang="fr-FR" dirty="0" smtClean="0"/>
              <a:t> (1,47 M de produits).</a:t>
            </a:r>
          </a:p>
          <a:p>
            <a:pPr lvl="1"/>
            <a:r>
              <a:rPr lang="fr-FR" b="1" dirty="0" smtClean="0"/>
              <a:t>0,16% de l’épargne financière des français </a:t>
            </a:r>
            <a:r>
              <a:rPr lang="fr-FR" dirty="0" smtClean="0"/>
              <a:t>(6,8Md€, +14% en 2014)</a:t>
            </a:r>
          </a:p>
          <a:p>
            <a:pPr lvl="1"/>
            <a:r>
              <a:rPr lang="fr-FR" b="1" dirty="0" smtClean="0"/>
              <a:t>Tous les principaux établissement financiers </a:t>
            </a:r>
            <a:r>
              <a:rPr lang="fr-FR" dirty="0" smtClean="0"/>
              <a:t>proposent aujourd’hui des produits, y compris des assurances-vie (Ex: </a:t>
            </a:r>
            <a:r>
              <a:rPr lang="fr-FR" dirty="0" err="1" smtClean="0"/>
              <a:t>Ethic</a:t>
            </a:r>
            <a:r>
              <a:rPr lang="fr-FR" dirty="0" smtClean="0"/>
              <a:t> Vie)</a:t>
            </a:r>
          </a:p>
          <a:p>
            <a:pPr lvl="1"/>
            <a:r>
              <a:rPr lang="fr-FR" dirty="0" smtClean="0"/>
              <a:t>1,15 </a:t>
            </a:r>
            <a:r>
              <a:rPr lang="fr-FR" dirty="0"/>
              <a:t>Milliard d’euros mis à disposition des acteurs de la finance solidaire</a:t>
            </a:r>
            <a:r>
              <a:rPr lang="fr-FR" dirty="0" smtClean="0"/>
              <a:t>.</a:t>
            </a:r>
          </a:p>
          <a:p>
            <a:pPr marL="457200" lvl="1" indent="0">
              <a:buNone/>
            </a:pPr>
            <a:endParaRPr lang="fr-FR" dirty="0" smtClean="0"/>
          </a:p>
          <a:p>
            <a:r>
              <a:rPr lang="fr-FR" dirty="0" smtClean="0"/>
              <a:t>3 grandes formules: </a:t>
            </a:r>
            <a:r>
              <a:rPr lang="fr-FR" dirty="0" smtClean="0">
                <a:solidFill>
                  <a:schemeClr val="accent2">
                    <a:lumMod val="75000"/>
                  </a:schemeClr>
                </a:solidFill>
              </a:rPr>
              <a:t>épargne de partage, soutien direct, fonds solidaire</a:t>
            </a:r>
          </a:p>
          <a:p>
            <a:pPr marL="0" indent="0" algn="ctr">
              <a:buNone/>
            </a:pPr>
            <a:r>
              <a:rPr lang="fr-FR" b="1" dirty="0" smtClean="0"/>
              <a:t>Un fort potentiel de croissance</a:t>
            </a: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8</a:t>
            </a:fld>
            <a:endParaRPr lang="fr-FR"/>
          </a:p>
        </p:txBody>
      </p:sp>
      <p:pic>
        <p:nvPicPr>
          <p:cNvPr id="9" name="Imag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30608" y="6018415"/>
            <a:ext cx="1779285" cy="711713"/>
          </a:xfrm>
          <a:prstGeom prst="rect">
            <a:avLst/>
          </a:prstGeom>
        </p:spPr>
      </p:pic>
    </p:spTree>
    <p:extLst>
      <p:ext uri="{BB962C8B-B14F-4D97-AF65-F5344CB8AC3E}">
        <p14:creationId xmlns:p14="http://schemas.microsoft.com/office/powerpoint/2010/main" xmlns="" val="526898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Donner une part de sa plus value à un partenaire de son choix via </a:t>
            </a:r>
            <a:r>
              <a:rPr lang="fr-FR" b="1" dirty="0" smtClean="0">
                <a:solidFill>
                  <a:schemeClr val="accent2">
                    <a:lumMod val="75000"/>
                  </a:schemeClr>
                </a:solidFill>
              </a:rPr>
              <a:t>un fonds d’épargne de partage</a:t>
            </a:r>
            <a:endParaRPr lang="fr-FR" sz="2800" b="1" dirty="0">
              <a:solidFill>
                <a:schemeClr val="accent2">
                  <a:lumMod val="75000"/>
                </a:schemeClr>
              </a:solidFill>
            </a:endParaRPr>
          </a:p>
        </p:txBody>
      </p:sp>
      <p:sp>
        <p:nvSpPr>
          <p:cNvPr id="3" name="Espace réservé du contenu 2"/>
          <p:cNvSpPr>
            <a:spLocks noGrp="1"/>
          </p:cNvSpPr>
          <p:nvPr>
            <p:ph idx="1"/>
          </p:nvPr>
        </p:nvSpPr>
        <p:spPr>
          <a:xfrm>
            <a:off x="440250" y="1825625"/>
            <a:ext cx="11345350" cy="4351338"/>
          </a:xfrm>
        </p:spPr>
        <p:txBody>
          <a:bodyPr>
            <a:normAutofit/>
          </a:bodyPr>
          <a:lstStyle/>
          <a:p>
            <a:r>
              <a:rPr lang="fr-FR" dirty="0" smtClean="0"/>
              <a:t>Livret à taux garanti, comme le livret Agir du crédit coopératif </a:t>
            </a:r>
          </a:p>
          <a:p>
            <a:pPr lvl="1"/>
            <a:r>
              <a:rPr lang="fr-FR" dirty="0" smtClean="0"/>
              <a:t>1,50% garanti jusqu’à un placement de 15.300€. </a:t>
            </a:r>
          </a:p>
          <a:p>
            <a:pPr lvl="1"/>
            <a:r>
              <a:rPr lang="fr-FR" dirty="0" smtClean="0"/>
              <a:t>50% de ces intérêts versés au profit de l’association de son choix (H&amp;H, CCFD, SNL..), bénéficiant des avantages fiscaux sur les dons.</a:t>
            </a:r>
          </a:p>
          <a:p>
            <a:pPr lvl="1"/>
            <a:r>
              <a:rPr lang="fr-FR" b="1" dirty="0" smtClean="0"/>
              <a:t>Une manière d’aider un partenaire tout en conservant un rendement net      meilleur que le livret A aujourd’hui.</a:t>
            </a:r>
            <a:r>
              <a:rPr lang="fr-FR" dirty="0" smtClean="0"/>
              <a:t> </a:t>
            </a:r>
          </a:p>
          <a:p>
            <a:r>
              <a:rPr lang="fr-FR" dirty="0" smtClean="0"/>
              <a:t>Placements à taux variables tels le Fonds Commun de Placement Faim et Développement </a:t>
            </a:r>
            <a:r>
              <a:rPr lang="fr-FR" sz="2400" dirty="0" smtClean="0"/>
              <a:t>du CCFD Terre Solidaire dont la part de partage contribue au financement du soutien apporté par la SIDI à ses partenaires.</a:t>
            </a:r>
          </a:p>
          <a:p>
            <a:r>
              <a:rPr lang="fr-FR" sz="2400" dirty="0" smtClean="0"/>
              <a:t>860 </a:t>
            </a:r>
            <a:r>
              <a:rPr lang="fr-FR" sz="2400" dirty="0"/>
              <a:t>M€ collectés fin </a:t>
            </a:r>
            <a:r>
              <a:rPr lang="fr-FR" sz="2400" dirty="0" smtClean="0"/>
              <a:t>2014 </a:t>
            </a:r>
            <a:r>
              <a:rPr lang="fr-FR" sz="2400" dirty="0"/>
              <a:t>(+15%) générant la même année </a:t>
            </a:r>
            <a:r>
              <a:rPr lang="fr-FR" sz="2400" dirty="0" smtClean="0"/>
              <a:t>5,7M</a:t>
            </a:r>
            <a:r>
              <a:rPr lang="fr-FR" sz="2400" dirty="0"/>
              <a:t>€ de dons aux entreprises </a:t>
            </a:r>
            <a:r>
              <a:rPr lang="fr-FR" sz="2400" dirty="0" smtClean="0"/>
              <a:t>solidaires, dont 2,5 M€ via le livret Agir</a:t>
            </a:r>
            <a:endParaRPr lang="fr-FR" sz="2400" dirty="0"/>
          </a:p>
          <a:p>
            <a:endParaRPr lang="fr-FR" sz="2400" dirty="0" smtClean="0"/>
          </a:p>
        </p:txBody>
      </p:sp>
      <p:pic>
        <p:nvPicPr>
          <p:cNvPr id="8" name="Picture 2" descr="http://ccfd-terresolidaire.org/local/cache-vignettes/L120xH253/arton3696-14a86.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300249" y="3696494"/>
            <a:ext cx="730885" cy="1541145"/>
          </a:xfrm>
          <a:prstGeom prst="rect">
            <a:avLst/>
          </a:prstGeom>
          <a:noFill/>
          <a:extLst/>
        </p:spPr>
      </p:pic>
      <p:pic>
        <p:nvPicPr>
          <p:cNvPr id="9" name="Image 8" descr="https://www.credit-cooperatif.coop/particuliers/sites/eagence.exp.cc.app.coopanet.com/files/logo_3.pn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532534" y="2034775"/>
            <a:ext cx="1299760" cy="691492"/>
          </a:xfrm>
          <a:prstGeom prst="rect">
            <a:avLst/>
          </a:prstGeom>
          <a:noFill/>
          <a:ln>
            <a:noFill/>
          </a:ln>
        </p:spPr>
      </p:pic>
      <p:sp>
        <p:nvSpPr>
          <p:cNvPr id="7" name="Espace réservé de la date 6"/>
          <p:cNvSpPr>
            <a:spLocks noGrp="1"/>
          </p:cNvSpPr>
          <p:nvPr>
            <p:ph type="dt" sz="half" idx="10"/>
          </p:nvPr>
        </p:nvSpPr>
        <p:spPr/>
        <p:txBody>
          <a:bodyPr/>
          <a:lstStyle/>
          <a:p>
            <a:r>
              <a:rPr lang="fr-FR" smtClean="0"/>
              <a:t>19/11/2015</a:t>
            </a:r>
            <a:endParaRPr lang="fr-FR"/>
          </a:p>
        </p:txBody>
      </p:sp>
      <p:sp>
        <p:nvSpPr>
          <p:cNvPr id="11" name="Espace réservé du numéro de diapositive 10"/>
          <p:cNvSpPr>
            <a:spLocks noGrp="1"/>
          </p:cNvSpPr>
          <p:nvPr>
            <p:ph type="sldNum" sz="quarter" idx="12"/>
          </p:nvPr>
        </p:nvSpPr>
        <p:spPr/>
        <p:txBody>
          <a:bodyPr/>
          <a:lstStyle/>
          <a:p>
            <a:fld id="{BFBDC898-3485-4135-9852-57088CB4C326}" type="slidenum">
              <a:rPr lang="fr-FR" smtClean="0"/>
              <a:pPr/>
              <a:t>9</a:t>
            </a:fld>
            <a:endParaRPr lang="fr-FR"/>
          </a:p>
        </p:txBody>
      </p:sp>
      <p:pic>
        <p:nvPicPr>
          <p:cNvPr id="10" name="Imag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930608" y="6018415"/>
            <a:ext cx="1779285" cy="711713"/>
          </a:xfrm>
          <a:prstGeom prst="rect">
            <a:avLst/>
          </a:prstGeom>
        </p:spPr>
      </p:pic>
    </p:spTree>
    <p:extLst>
      <p:ext uri="{BB962C8B-B14F-4D97-AF65-F5344CB8AC3E}">
        <p14:creationId xmlns:p14="http://schemas.microsoft.com/office/powerpoint/2010/main" xmlns="" val="2332128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2066" y="111125"/>
            <a:ext cx="10515600" cy="1325563"/>
          </a:xfrm>
        </p:spPr>
        <p:txBody>
          <a:bodyPr/>
          <a:lstStyle/>
          <a:p>
            <a:r>
              <a:rPr lang="fr-FR" b="1" dirty="0" smtClean="0">
                <a:solidFill>
                  <a:schemeClr val="accent2">
                    <a:lumMod val="75000"/>
                  </a:schemeClr>
                </a:solidFill>
              </a:rPr>
              <a:t>Devenir partenaire </a:t>
            </a:r>
            <a:r>
              <a:rPr lang="fr-FR" b="1" dirty="0" smtClean="0"/>
              <a:t>d’un acteur solidaire</a:t>
            </a:r>
            <a:endParaRPr lang="fr-FR" b="1" dirty="0"/>
          </a:p>
        </p:txBody>
      </p:sp>
      <p:sp>
        <p:nvSpPr>
          <p:cNvPr id="3" name="Espace réservé du contenu 2"/>
          <p:cNvSpPr>
            <a:spLocks noGrp="1"/>
          </p:cNvSpPr>
          <p:nvPr>
            <p:ph idx="1"/>
          </p:nvPr>
        </p:nvSpPr>
        <p:spPr>
          <a:xfrm>
            <a:off x="846667" y="1430867"/>
            <a:ext cx="10896600" cy="4983166"/>
          </a:xfrm>
        </p:spPr>
        <p:txBody>
          <a:bodyPr>
            <a:normAutofit fontScale="92500" lnSpcReduction="10000"/>
          </a:bodyPr>
          <a:lstStyle/>
          <a:p>
            <a:pPr>
              <a:spcAft>
                <a:spcPts val="600"/>
              </a:spcAft>
            </a:pPr>
            <a:r>
              <a:rPr lang="fr-FR" dirty="0" smtClean="0"/>
              <a:t>Devenir actionnaire (ex: H&amp;H, SNL, SIDI,…)</a:t>
            </a:r>
          </a:p>
          <a:p>
            <a:pPr lvl="1">
              <a:spcAft>
                <a:spcPts val="600"/>
              </a:spcAft>
            </a:pPr>
            <a:r>
              <a:rPr lang="fr-FR" dirty="0" smtClean="0"/>
              <a:t>Actions non cotées revendables au prix nominal donnant un droit de vote</a:t>
            </a:r>
          </a:p>
          <a:p>
            <a:pPr lvl="1">
              <a:spcAft>
                <a:spcPts val="600"/>
              </a:spcAft>
            </a:pPr>
            <a:r>
              <a:rPr lang="fr-FR" b="1" dirty="0" smtClean="0"/>
              <a:t>Pas de dividendes mais des avantages fiscaux importants</a:t>
            </a:r>
            <a:r>
              <a:rPr lang="fr-FR" dirty="0" smtClean="0"/>
              <a:t> (sous réserve de les conserver jusqu’au 31/12 de la 5éme année après l’année d’investissement).</a:t>
            </a:r>
          </a:p>
          <a:p>
            <a:pPr lvl="2">
              <a:spcAft>
                <a:spcPts val="600"/>
              </a:spcAft>
            </a:pPr>
            <a:r>
              <a:rPr lang="fr-FR" b="1" dirty="0" smtClean="0"/>
              <a:t>Réduction IRPP </a:t>
            </a:r>
            <a:r>
              <a:rPr lang="fr-FR" dirty="0" smtClean="0"/>
              <a:t>à hauteur de 18% de l’investissement, plafonnée à 10.000 € par an et par foyer </a:t>
            </a:r>
            <a:r>
              <a:rPr lang="fr-FR" dirty="0"/>
              <a:t>fiscal </a:t>
            </a:r>
            <a:r>
              <a:rPr lang="fr-FR" dirty="0" smtClean="0"/>
              <a:t>(*)</a:t>
            </a:r>
          </a:p>
          <a:p>
            <a:pPr lvl="2">
              <a:spcAft>
                <a:spcPts val="600"/>
              </a:spcAft>
            </a:pPr>
            <a:r>
              <a:rPr lang="fr-FR" b="1" dirty="0" smtClean="0"/>
              <a:t>Ou réduction ISF </a:t>
            </a:r>
            <a:r>
              <a:rPr lang="fr-FR" dirty="0" smtClean="0"/>
              <a:t>à hauteur de 50% de l’ investissement, plafonnée à </a:t>
            </a:r>
            <a:r>
              <a:rPr lang="fr-FR" dirty="0"/>
              <a:t>45.000€ par an et par foyer </a:t>
            </a:r>
            <a:r>
              <a:rPr lang="fr-FR" dirty="0" smtClean="0"/>
              <a:t>fiscal, (**) </a:t>
            </a:r>
          </a:p>
          <a:p>
            <a:pPr>
              <a:spcAft>
                <a:spcPts val="600"/>
              </a:spcAft>
            </a:pPr>
            <a:r>
              <a:rPr lang="fr-FR" dirty="0" smtClean="0"/>
              <a:t>Prêter à terme déterminé (Ex: SNL, CCFD, …)</a:t>
            </a:r>
          </a:p>
          <a:p>
            <a:pPr>
              <a:spcAft>
                <a:spcPts val="600"/>
              </a:spcAft>
            </a:pPr>
            <a:r>
              <a:rPr lang="fr-FR" dirty="0" smtClean="0"/>
              <a:t>Confier un bien à un gestionnaire solidaire (H&amp;H, SNL)</a:t>
            </a:r>
          </a:p>
          <a:p>
            <a:pPr>
              <a:spcAft>
                <a:spcPts val="600"/>
              </a:spcAft>
            </a:pPr>
            <a:r>
              <a:rPr lang="fr-FR" dirty="0" smtClean="0"/>
              <a:t>474 M€ collectés fin 2014</a:t>
            </a:r>
          </a:p>
          <a:p>
            <a:pPr marL="457200" lvl="1" indent="0">
              <a:spcBef>
                <a:spcPts val="0"/>
              </a:spcBef>
              <a:buNone/>
            </a:pPr>
            <a:r>
              <a:rPr lang="fr-FR" sz="1300" dirty="0" smtClean="0"/>
              <a:t>(*) plafonnement commun aux réductions liées aux investissements et prestations.</a:t>
            </a:r>
          </a:p>
          <a:p>
            <a:pPr marL="457200" lvl="1" indent="0">
              <a:spcBef>
                <a:spcPts val="0"/>
              </a:spcBef>
              <a:buNone/>
            </a:pPr>
            <a:r>
              <a:rPr lang="fr-FR" sz="1300" dirty="0" smtClean="0"/>
              <a:t>(**) plafonnement commun aux réductions liées aux investissements et dons aux fondations</a:t>
            </a:r>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10</a:t>
            </a:fld>
            <a:endParaRPr lang="fr-FR"/>
          </a:p>
        </p:txBody>
      </p:sp>
      <p:pic>
        <p:nvPicPr>
          <p:cNvPr id="8" name="Imag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30608" y="6018415"/>
            <a:ext cx="1779285" cy="711713"/>
          </a:xfrm>
          <a:prstGeom prst="rect">
            <a:avLst/>
          </a:prstGeom>
        </p:spPr>
      </p:pic>
    </p:spTree>
    <p:extLst>
      <p:ext uri="{BB962C8B-B14F-4D97-AF65-F5344CB8AC3E}">
        <p14:creationId xmlns:p14="http://schemas.microsoft.com/office/powerpoint/2010/main" xmlns="" val="69048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solidFill>
                  <a:schemeClr val="accent2">
                    <a:lumMod val="75000"/>
                  </a:schemeClr>
                </a:solidFill>
              </a:rPr>
              <a:t>Souscrire à un fond solidaire</a:t>
            </a:r>
            <a:br>
              <a:rPr lang="fr-FR" b="1" dirty="0" smtClean="0">
                <a:solidFill>
                  <a:schemeClr val="accent2">
                    <a:lumMod val="75000"/>
                  </a:schemeClr>
                </a:solidFill>
              </a:rPr>
            </a:br>
            <a:endParaRPr lang="fr-FR" b="1" dirty="0"/>
          </a:p>
        </p:txBody>
      </p:sp>
      <p:sp>
        <p:nvSpPr>
          <p:cNvPr id="3" name="Espace réservé du contenu 2"/>
          <p:cNvSpPr>
            <a:spLocks noGrp="1"/>
          </p:cNvSpPr>
          <p:nvPr>
            <p:ph idx="1"/>
          </p:nvPr>
        </p:nvSpPr>
        <p:spPr>
          <a:xfrm>
            <a:off x="838199" y="1329267"/>
            <a:ext cx="11218333" cy="4847696"/>
          </a:xfrm>
        </p:spPr>
        <p:txBody>
          <a:bodyPr>
            <a:normAutofit/>
          </a:bodyPr>
          <a:lstStyle/>
          <a:p>
            <a:pPr>
              <a:spcAft>
                <a:spcPts val="1200"/>
              </a:spcAft>
            </a:pPr>
            <a:r>
              <a:rPr lang="fr-FR" dirty="0" smtClean="0"/>
              <a:t>Un fonds solidaire est un FCP qui </a:t>
            </a:r>
            <a:r>
              <a:rPr lang="fr-FR" b="1" dirty="0" smtClean="0"/>
              <a:t>consacre une partie de ses ressources   </a:t>
            </a:r>
            <a:r>
              <a:rPr lang="fr-FR" dirty="0" smtClean="0"/>
              <a:t>(5 à 10%) </a:t>
            </a:r>
            <a:r>
              <a:rPr lang="fr-FR" b="1" dirty="0" smtClean="0"/>
              <a:t>à des entreprises non cotées à forte utilité sociale </a:t>
            </a:r>
            <a:r>
              <a:rPr lang="fr-FR" dirty="0" smtClean="0"/>
              <a:t>sous forme d’actions ou de prêts à terme (</a:t>
            </a:r>
            <a:r>
              <a:rPr lang="fr-FR" dirty="0" err="1" smtClean="0"/>
              <a:t>Adie</a:t>
            </a:r>
            <a:r>
              <a:rPr lang="fr-FR" dirty="0" smtClean="0"/>
              <a:t>, H&amp;H,…).</a:t>
            </a:r>
          </a:p>
          <a:p>
            <a:pPr>
              <a:spcAft>
                <a:spcPts val="1200"/>
              </a:spcAft>
            </a:pPr>
            <a:r>
              <a:rPr lang="fr-FR" b="1" dirty="0" smtClean="0"/>
              <a:t>85% de la croissance de l’épargne solidaire se fait aujourd’hui au niveau de l’épargne salariale</a:t>
            </a:r>
            <a:r>
              <a:rPr lang="fr-FR" dirty="0" smtClean="0"/>
              <a:t> en bénéficiant de la non imposition des plus values au bout de 5 ans.</a:t>
            </a:r>
          </a:p>
          <a:p>
            <a:pPr>
              <a:spcAft>
                <a:spcPts val="1200"/>
              </a:spcAft>
            </a:pPr>
            <a:r>
              <a:rPr lang="fr-FR" dirty="0"/>
              <a:t>Depuis 2008, tout PEE et PERCO doit proposer au moins un </a:t>
            </a:r>
            <a:r>
              <a:rPr lang="fr-FR" dirty="0" smtClean="0"/>
              <a:t>fonds solidaire.</a:t>
            </a:r>
          </a:p>
          <a:p>
            <a:pPr>
              <a:spcAft>
                <a:spcPts val="1200"/>
              </a:spcAft>
            </a:pPr>
            <a:r>
              <a:rPr lang="fr-FR" dirty="0" smtClean="0"/>
              <a:t>Le choix des projets est opéré par le fonds.</a:t>
            </a:r>
          </a:p>
          <a:p>
            <a:pPr>
              <a:spcAft>
                <a:spcPts val="1200"/>
              </a:spcAft>
            </a:pPr>
            <a:r>
              <a:rPr lang="fr-FR" smtClean="0"/>
              <a:t>5500 </a:t>
            </a:r>
            <a:r>
              <a:rPr lang="fr-FR" dirty="0" smtClean="0"/>
              <a:t>M€ collectés fin 2013</a:t>
            </a:r>
          </a:p>
          <a:p>
            <a:pPr marL="0" indent="0">
              <a:spcAft>
                <a:spcPts val="1200"/>
              </a:spcAft>
              <a:buNone/>
            </a:pPr>
            <a:endParaRPr lang="fr-FR" dirty="0" smtClean="0"/>
          </a:p>
        </p:txBody>
      </p:sp>
      <p:sp>
        <p:nvSpPr>
          <p:cNvPr id="4" name="Espace réservé de la date 3"/>
          <p:cNvSpPr>
            <a:spLocks noGrp="1"/>
          </p:cNvSpPr>
          <p:nvPr>
            <p:ph type="dt" sz="half" idx="10"/>
          </p:nvPr>
        </p:nvSpPr>
        <p:spPr/>
        <p:txBody>
          <a:bodyPr/>
          <a:lstStyle/>
          <a:p>
            <a:r>
              <a:rPr lang="fr-FR" smtClean="0"/>
              <a:t>19/11/2015</a:t>
            </a:r>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11</a:t>
            </a:fld>
            <a:endParaRPr lang="fr-FR"/>
          </a:p>
        </p:txBody>
      </p:sp>
      <p:pic>
        <p:nvPicPr>
          <p:cNvPr id="8" name="Image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30608" y="6018415"/>
            <a:ext cx="1779285" cy="711713"/>
          </a:xfrm>
          <a:prstGeom prst="rect">
            <a:avLst/>
          </a:prstGeom>
        </p:spPr>
      </p:pic>
    </p:spTree>
    <p:extLst>
      <p:ext uri="{BB962C8B-B14F-4D97-AF65-F5344CB8AC3E}">
        <p14:creationId xmlns:p14="http://schemas.microsoft.com/office/powerpoint/2010/main" xmlns="" val="9092053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2625" y="755418"/>
            <a:ext cx="10515600" cy="1325563"/>
          </a:xfrm>
        </p:spPr>
        <p:txBody>
          <a:bodyPr/>
          <a:lstStyle/>
          <a:p>
            <a:r>
              <a:rPr lang="fr-FR" b="1" dirty="0" smtClean="0"/>
              <a:t>Une garantie pour vous protéger:                      le label </a:t>
            </a:r>
            <a:r>
              <a:rPr lang="fr-FR" b="1" dirty="0" err="1" smtClean="0"/>
              <a:t>Finansol</a:t>
            </a:r>
            <a:endParaRPr lang="fr-FR" b="1" dirty="0"/>
          </a:p>
        </p:txBody>
      </p:sp>
      <p:sp>
        <p:nvSpPr>
          <p:cNvPr id="3" name="Espace réservé du contenu 2"/>
          <p:cNvSpPr>
            <a:spLocks noGrp="1"/>
          </p:cNvSpPr>
          <p:nvPr>
            <p:ph idx="1"/>
          </p:nvPr>
        </p:nvSpPr>
        <p:spPr>
          <a:xfrm>
            <a:off x="838200" y="2042997"/>
            <a:ext cx="10515600" cy="4351338"/>
          </a:xfrm>
        </p:spPr>
        <p:txBody>
          <a:bodyPr/>
          <a:lstStyle/>
          <a:p>
            <a:endParaRPr lang="fr-FR" dirty="0" smtClean="0"/>
          </a:p>
          <a:p>
            <a:r>
              <a:rPr lang="fr-FR" dirty="0" smtClean="0"/>
              <a:t>Une association créée en 1997 qui regroupe les principaux acteurs de la finance solidaire</a:t>
            </a:r>
          </a:p>
          <a:p>
            <a:r>
              <a:rPr lang="fr-FR" dirty="0" smtClean="0"/>
              <a:t>Une procédure rigoureuse d’attribution du label</a:t>
            </a:r>
          </a:p>
          <a:p>
            <a:r>
              <a:rPr lang="fr-FR" dirty="0" smtClean="0"/>
              <a:t>Au 01/09/2015 136 produits sont titulaires du label</a:t>
            </a:r>
          </a:p>
          <a:p>
            <a:pPr lvl="1"/>
            <a:r>
              <a:rPr lang="fr-FR" dirty="0" smtClean="0"/>
              <a:t>70 placements bancaires</a:t>
            </a:r>
          </a:p>
          <a:p>
            <a:pPr lvl="1"/>
            <a:r>
              <a:rPr lang="fr-FR" dirty="0" smtClean="0"/>
              <a:t>28 fonds d’épargne salariale</a:t>
            </a:r>
          </a:p>
          <a:p>
            <a:pPr lvl="1"/>
            <a:r>
              <a:rPr lang="fr-FR" dirty="0" smtClean="0"/>
              <a:t>36 produits d’épargne proposés par les entreprises (majoritairement actions)</a:t>
            </a:r>
            <a:endParaRPr lang="fr-FR" dirty="0"/>
          </a:p>
        </p:txBody>
      </p:sp>
      <p:pic>
        <p:nvPicPr>
          <p:cNvPr id="1026" name="Picture 2" descr="http://www.finansol.org/images/frontend/log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30322" y="899880"/>
            <a:ext cx="1543050" cy="118110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Espace réservé de la date 3"/>
          <p:cNvSpPr>
            <a:spLocks noGrp="1"/>
          </p:cNvSpPr>
          <p:nvPr>
            <p:ph type="dt" sz="half" idx="10"/>
          </p:nvPr>
        </p:nvSpPr>
        <p:spPr/>
        <p:txBody>
          <a:bodyPr/>
          <a:lstStyle/>
          <a:p>
            <a:r>
              <a:rPr lang="fr-FR" smtClean="0"/>
              <a:t>19/11/2015</a:t>
            </a:r>
            <a:endParaRPr lang="fr-FR"/>
          </a:p>
        </p:txBody>
      </p:sp>
      <p:sp>
        <p:nvSpPr>
          <p:cNvPr id="6" name="Espace réservé du numéro de diapositive 5"/>
          <p:cNvSpPr>
            <a:spLocks noGrp="1"/>
          </p:cNvSpPr>
          <p:nvPr>
            <p:ph type="sldNum" sz="quarter" idx="12"/>
          </p:nvPr>
        </p:nvSpPr>
        <p:spPr/>
        <p:txBody>
          <a:bodyPr/>
          <a:lstStyle/>
          <a:p>
            <a:fld id="{BFBDC898-3485-4135-9852-57088CB4C326}" type="slidenum">
              <a:rPr lang="fr-FR" smtClean="0"/>
              <a:pPr/>
              <a:t>12</a:t>
            </a:fld>
            <a:endParaRPr lang="fr-FR"/>
          </a:p>
        </p:txBody>
      </p:sp>
      <p:pic>
        <p:nvPicPr>
          <p:cNvPr id="9" name="Imag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930608" y="6018415"/>
            <a:ext cx="1779285" cy="711713"/>
          </a:xfrm>
          <a:prstGeom prst="rect">
            <a:avLst/>
          </a:prstGeom>
        </p:spPr>
      </p:pic>
    </p:spTree>
    <p:extLst>
      <p:ext uri="{BB962C8B-B14F-4D97-AF65-F5344CB8AC3E}">
        <p14:creationId xmlns:p14="http://schemas.microsoft.com/office/powerpoint/2010/main" xmlns="" val="423627479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5213</TotalTime>
  <Words>875</Words>
  <Application>Microsoft Office PowerPoint</Application>
  <PresentationFormat>Personnalisé</PresentationFormat>
  <Paragraphs>120</Paragraphs>
  <Slides>12</Slides>
  <Notes>3</Notes>
  <HiddenSlides>0</HiddenSlides>
  <MMClips>0</MMClips>
  <ScaleCrop>false</ScaleCrop>
  <HeadingPairs>
    <vt:vector size="4" baseType="variant">
      <vt:variant>
        <vt:lpstr>Thème</vt:lpstr>
      </vt:variant>
      <vt:variant>
        <vt:i4>3</vt:i4>
      </vt:variant>
      <vt:variant>
        <vt:lpstr>Titres des diapositives</vt:lpstr>
      </vt:variant>
      <vt:variant>
        <vt:i4>12</vt:i4>
      </vt:variant>
    </vt:vector>
  </HeadingPairs>
  <TitlesOfParts>
    <vt:vector size="15" baseType="lpstr">
      <vt:lpstr>Thème Office</vt:lpstr>
      <vt:lpstr>Conception personnalisée</vt:lpstr>
      <vt:lpstr>1_Conception personnalisée</vt:lpstr>
      <vt:lpstr>Qu’est-ce que la finance solidaire?</vt:lpstr>
      <vt:lpstr>Finance Ethique et Finance Solidaire</vt:lpstr>
      <vt:lpstr>Qu’est-ce qu’une entreprise solidaire?</vt:lpstr>
      <vt:lpstr>Loi du 31 juillet 2014 sur l’économie sociale et solidaire</vt:lpstr>
      <vt:lpstr>1er exemple: la SIDI</vt:lpstr>
      <vt:lpstr>2éme exemple: SNL</vt:lpstr>
      <vt:lpstr>Comment devenir épargnant solidaire?</vt:lpstr>
      <vt:lpstr>Une forme d’épargne encore modeste mais en croissance</vt:lpstr>
      <vt:lpstr>Donner une part de sa plus value à un partenaire de son choix via un fonds d’épargne de partage</vt:lpstr>
      <vt:lpstr>Devenir partenaire d’un acteur solidaire</vt:lpstr>
      <vt:lpstr>Souscrire à un fond solidaire </vt:lpstr>
      <vt:lpstr>Une garantie pour vous protéger:                      le label Finansol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devenir épargnant solidaire?</dc:title>
  <dc:creator>Bruno Bourgin</dc:creator>
  <cp:lastModifiedBy>JM Boisgontier</cp:lastModifiedBy>
  <cp:revision>55</cp:revision>
  <dcterms:created xsi:type="dcterms:W3CDTF">2014-09-29T09:38:22Z</dcterms:created>
  <dcterms:modified xsi:type="dcterms:W3CDTF">2016-01-31T15:48:09Z</dcterms:modified>
</cp:coreProperties>
</file>