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361" r:id="rId3"/>
    <p:sldId id="383" r:id="rId4"/>
    <p:sldId id="384" r:id="rId5"/>
    <p:sldId id="385" r:id="rId6"/>
    <p:sldId id="387" r:id="rId7"/>
    <p:sldId id="987" r:id="rId8"/>
    <p:sldId id="356" r:id="rId9"/>
    <p:sldId id="344" r:id="rId10"/>
    <p:sldId id="337" r:id="rId11"/>
    <p:sldId id="357" r:id="rId12"/>
    <p:sldId id="365" r:id="rId13"/>
    <p:sldId id="366" r:id="rId14"/>
    <p:sldId id="389" r:id="rId15"/>
    <p:sldId id="362" r:id="rId16"/>
    <p:sldId id="257" r:id="rId17"/>
    <p:sldId id="258" r:id="rId18"/>
    <p:sldId id="259" r:id="rId19"/>
    <p:sldId id="260" r:id="rId20"/>
    <p:sldId id="399" r:id="rId21"/>
    <p:sldId id="396" r:id="rId22"/>
    <p:sldId id="263" r:id="rId23"/>
    <p:sldId id="993" r:id="rId24"/>
    <p:sldId id="363" r:id="rId25"/>
    <p:sldId id="368" r:id="rId26"/>
    <p:sldId id="373" r:id="rId27"/>
    <p:sldId id="369" r:id="rId28"/>
    <p:sldId id="370" r:id="rId29"/>
    <p:sldId id="375" r:id="rId30"/>
    <p:sldId id="372" r:id="rId31"/>
    <p:sldId id="388" r:id="rId32"/>
    <p:sldId id="267" r:id="rId33"/>
    <p:sldId id="988" r:id="rId34"/>
    <p:sldId id="989" r:id="rId35"/>
    <p:sldId id="990" r:id="rId36"/>
    <p:sldId id="991" r:id="rId37"/>
    <p:sldId id="992" r:id="rId38"/>
    <p:sldId id="265" r:id="rId39"/>
    <p:sldId id="261" r:id="rId40"/>
    <p:sldId id="266" r:id="rId41"/>
    <p:sldId id="26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0203"/>
    <a:srgbClr val="359866"/>
    <a:srgbClr val="008000"/>
    <a:srgbClr val="60C99C"/>
    <a:srgbClr val="1A2948"/>
    <a:srgbClr val="359967"/>
    <a:srgbClr val="2C3972"/>
    <a:srgbClr val="AE8A36"/>
    <a:srgbClr val="728E51"/>
    <a:srgbClr val="851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9662B-4C44-4096-8D9C-1814541F91D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25BA7-C6CC-4E47-89E9-C3EAE0C196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98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934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64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805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43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553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976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249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028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E420A6E9-B13C-43CD-9633-59107A3C449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46A7967-1599-4D11-A27B-8B1E1E3CFD8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81889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1821B720-3045-4AEC-B18D-726E6C09BC8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1804FF4-14F5-466E-97C4-E5CA1A169CF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1638" cy="4110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2117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B14F6AF4-9329-40C3-BEEE-FDFDD39DC3C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19AEEB8-20C3-4113-B501-C15C4592EDA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3259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EA4D3AD5-04CD-4899-A12E-18B470F7127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C0BB2FD-F9DA-466A-B71B-42DCA3667E7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6875" cy="4105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38703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739F39FF-FCC8-4367-8825-1A7CF506300F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D840192-0DD2-45BB-BDDA-2059E76F4F4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31565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E440208B-674B-46BB-8337-0D09234FD4E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8D0EFFE-430A-4630-9AB4-58B2B7FB61E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2113" cy="4100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1497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4CE74D6F-23A8-4806-8ADC-6187CDAA4A2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EE3039E3-939E-439C-93EA-0B74F5D187E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5288" cy="4103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6952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F86F7A20-E6CF-4277-A808-11E0FF02B8BB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66C8A9F-1B54-44BB-B1B5-5AB5BE1AE18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2113" cy="4100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77671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469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51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676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452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920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9775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FCDB-F5E1-4561-BF6A-E8DA727204AD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9678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435A-E2A0-4ABE-A140-DDD09984D697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50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272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44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47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98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36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15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29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65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85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3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DE82"/>
            </a:gs>
            <a:gs pos="5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0B855-7B5D-4478-A82C-78AE341C4D4D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42E74-A0C3-489B-8A74-ED8FA249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08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00F3EB0-9072-4E2D-9021-999818E96E41}"/>
              </a:ext>
            </a:extLst>
          </p:cNvPr>
          <p:cNvSpPr/>
          <p:nvPr/>
        </p:nvSpPr>
        <p:spPr>
          <a:xfrm>
            <a:off x="6272784" y="2540912"/>
            <a:ext cx="2576322" cy="4157449"/>
          </a:xfrm>
          <a:prstGeom prst="rect">
            <a:avLst/>
          </a:prstGeom>
          <a:solidFill>
            <a:srgbClr val="DFFF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B7AB09-E9BF-4A3C-BDB3-DEDCEB296101}"/>
              </a:ext>
            </a:extLst>
          </p:cNvPr>
          <p:cNvSpPr txBox="1"/>
          <p:nvPr/>
        </p:nvSpPr>
        <p:spPr>
          <a:xfrm>
            <a:off x="6281928" y="2745154"/>
            <a:ext cx="25763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/>
              <a:t>Participants :</a:t>
            </a:r>
          </a:p>
          <a:p>
            <a:pPr algn="ctr"/>
            <a:endParaRPr lang="fr-FR" sz="2000" b="1" i="1" dirty="0"/>
          </a:p>
          <a:p>
            <a:pPr algn="ctr">
              <a:spcAft>
                <a:spcPts val="1000"/>
              </a:spcAft>
            </a:pPr>
            <a:r>
              <a:rPr lang="fr-FR" sz="2200" b="1" dirty="0"/>
              <a:t>Roland HUC</a:t>
            </a:r>
            <a:endParaRPr lang="fr-FR" sz="2000" b="1" dirty="0"/>
          </a:p>
          <a:p>
            <a:pPr algn="ctr">
              <a:spcAft>
                <a:spcPts val="1000"/>
              </a:spcAft>
            </a:pPr>
            <a:r>
              <a:rPr lang="fr-FR" sz="2200" b="1" dirty="0"/>
              <a:t>Cécile ORLIAC</a:t>
            </a:r>
          </a:p>
          <a:p>
            <a:pPr algn="ctr">
              <a:spcAft>
                <a:spcPts val="1000"/>
              </a:spcAft>
            </a:pPr>
            <a:endParaRPr lang="fr-FR" sz="800" b="1" dirty="0"/>
          </a:p>
          <a:p>
            <a:pPr algn="ctr">
              <a:spcAft>
                <a:spcPts val="1000"/>
              </a:spcAft>
            </a:pPr>
            <a:r>
              <a:rPr lang="fr-FR" sz="2200" b="1" dirty="0"/>
              <a:t>Denis ODE</a:t>
            </a:r>
          </a:p>
          <a:p>
            <a:pPr algn="ctr">
              <a:spcAft>
                <a:spcPts val="1000"/>
              </a:spcAft>
            </a:pPr>
            <a:r>
              <a:rPr lang="fr-FR" sz="2200" b="1" dirty="0"/>
              <a:t>François SCHWAAB</a:t>
            </a:r>
          </a:p>
          <a:p>
            <a:pPr algn="ctr">
              <a:spcAft>
                <a:spcPts val="1000"/>
              </a:spcAft>
            </a:pPr>
            <a:r>
              <a:rPr lang="fr-FR" sz="2200" b="1" dirty="0"/>
              <a:t>Isabelle YARD</a:t>
            </a:r>
          </a:p>
          <a:p>
            <a:pPr algn="ctr">
              <a:spcAft>
                <a:spcPts val="1000"/>
              </a:spcAft>
            </a:pPr>
            <a:r>
              <a:rPr lang="fr-FR" sz="2200" b="1" dirty="0"/>
              <a:t>William CLAPIER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116F49-8BE2-4F59-8ACD-405F210AB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3335"/>
            <a:ext cx="8572500" cy="23507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18CA09B-F49A-4599-A234-B2EAD0D22E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540912"/>
            <a:ext cx="5986192" cy="415744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0E47455-71E4-4838-97F8-00F3E5A82271}"/>
              </a:ext>
            </a:extLst>
          </p:cNvPr>
          <p:cNvSpPr txBox="1"/>
          <p:nvPr/>
        </p:nvSpPr>
        <p:spPr>
          <a:xfrm>
            <a:off x="6501384" y="21034"/>
            <a:ext cx="249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Lundi 7 décembre 2020</a:t>
            </a:r>
          </a:p>
        </p:txBody>
      </p:sp>
    </p:spTree>
    <p:extLst>
      <p:ext uri="{BB962C8B-B14F-4D97-AF65-F5344CB8AC3E}">
        <p14:creationId xmlns:p14="http://schemas.microsoft.com/office/powerpoint/2010/main" val="5677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Denis 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Réchauffement climatique et Énergies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6" name="Image 5" descr="_stripes_EUROPE-France--1899-2019-MF-withlabels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0" y="1799185"/>
            <a:ext cx="7950059" cy="44713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39840" y="6277321"/>
            <a:ext cx="72643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 Représentation originale de l'évolution du climat sur une idée du climatologue Ed Hawkins (</a:t>
            </a:r>
            <a:r>
              <a:rPr lang="fr-FR" sz="1200" dirty="0" err="1"/>
              <a:t>University</a:t>
            </a:r>
            <a:r>
              <a:rPr lang="fr-FR" sz="1200" dirty="0"/>
              <a:t> of Reading)</a:t>
            </a:r>
          </a:p>
        </p:txBody>
      </p:sp>
    </p:spTree>
    <p:extLst>
      <p:ext uri="{BB962C8B-B14F-4D97-AF65-F5344CB8AC3E}">
        <p14:creationId xmlns:p14="http://schemas.microsoft.com/office/powerpoint/2010/main" val="57031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ycle-vie-ecoconcep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5" y="3710084"/>
            <a:ext cx="2890846" cy="249576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154" y="3409886"/>
            <a:ext cx="5261352" cy="315579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062176" y="6595159"/>
            <a:ext cx="2880163" cy="262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8" dirty="0"/>
              <a:t>Données Analyse Cycle de Vie : GIEC2011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314238" y="0"/>
            <a:ext cx="1018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Production CO</a:t>
            </a:r>
            <a:r>
              <a:rPr lang="fr-FR" sz="3600" b="1" baseline="-25000" dirty="0">
                <a:solidFill>
                  <a:srgbClr val="008000"/>
                </a:solidFill>
              </a:rPr>
              <a:t>2</a:t>
            </a:r>
            <a:r>
              <a:rPr lang="fr-FR" sz="3600" b="1" dirty="0">
                <a:solidFill>
                  <a:srgbClr val="008000"/>
                </a:solidFill>
              </a:rPr>
              <a:t> ? Où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844" y="615419"/>
            <a:ext cx="5924156" cy="272355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704" y="824923"/>
            <a:ext cx="3332179" cy="225999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22371" y="874585"/>
            <a:ext cx="2326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Énergie Carbonée</a:t>
            </a:r>
          </a:p>
          <a:p>
            <a:pPr algn="ctr"/>
            <a:r>
              <a:rPr lang="fr-FR" dirty="0">
                <a:solidFill>
                  <a:srgbClr val="FF0000"/>
                </a:solidFill>
              </a:rPr>
              <a:t>(Pétrole, gaz, Charbon)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57166" y="2147067"/>
            <a:ext cx="25912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8000"/>
                </a:solidFill>
              </a:rPr>
              <a:t>Changer de vecteur :</a:t>
            </a:r>
          </a:p>
          <a:p>
            <a:pPr algn="ctr"/>
            <a:r>
              <a:rPr lang="fr-FR" b="1" dirty="0">
                <a:solidFill>
                  <a:srgbClr val="008000"/>
                </a:solidFill>
              </a:rPr>
              <a:t>Électrification des usages</a:t>
            </a:r>
          </a:p>
          <a:p>
            <a:pPr algn="ctr"/>
            <a:r>
              <a:rPr lang="fr-FR" b="1" dirty="0">
                <a:solidFill>
                  <a:srgbClr val="008000"/>
                </a:solidFill>
              </a:rPr>
              <a:t>Stockage (H</a:t>
            </a:r>
            <a:r>
              <a:rPr lang="fr-FR" b="1" baseline="-25000" dirty="0">
                <a:solidFill>
                  <a:srgbClr val="008000"/>
                </a:solidFill>
              </a:rPr>
              <a:t>2</a:t>
            </a:r>
            <a:r>
              <a:rPr lang="fr-FR" b="1" dirty="0">
                <a:solidFill>
                  <a:srgbClr val="008000"/>
                </a:solidFill>
              </a:rPr>
              <a:t> ?)</a:t>
            </a:r>
          </a:p>
        </p:txBody>
      </p:sp>
      <p:grpSp>
        <p:nvGrpSpPr>
          <p:cNvPr id="16" name="Grouper 15"/>
          <p:cNvGrpSpPr/>
          <p:nvPr/>
        </p:nvGrpSpPr>
        <p:grpSpPr>
          <a:xfrm>
            <a:off x="1187013" y="869197"/>
            <a:ext cx="615383" cy="706255"/>
            <a:chOff x="1387885" y="4360313"/>
            <a:chExt cx="615383" cy="636880"/>
          </a:xfrm>
        </p:grpSpPr>
        <p:cxnSp>
          <p:nvCxnSpPr>
            <p:cNvPr id="12" name="Connecteur droit 11"/>
            <p:cNvCxnSpPr/>
            <p:nvPr/>
          </p:nvCxnSpPr>
          <p:spPr>
            <a:xfrm>
              <a:off x="1387885" y="4360313"/>
              <a:ext cx="615383" cy="615420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H="1">
              <a:off x="1435540" y="4386501"/>
              <a:ext cx="502262" cy="610692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Flèche vers le bas 16"/>
          <p:cNvSpPr/>
          <p:nvPr/>
        </p:nvSpPr>
        <p:spPr>
          <a:xfrm>
            <a:off x="1311400" y="1636194"/>
            <a:ext cx="366611" cy="450131"/>
          </a:xfrm>
          <a:prstGeom prst="down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8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3947"/>
            <a:ext cx="9144000" cy="575300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672646" y="6376794"/>
            <a:ext cx="1303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Carbon4 - 2019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314238" y="0"/>
            <a:ext cx="1018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8000"/>
                </a:solidFill>
              </a:rPr>
              <a:t>Nos limites (niveau individuel)</a:t>
            </a:r>
          </a:p>
        </p:txBody>
      </p:sp>
    </p:spTree>
    <p:extLst>
      <p:ext uri="{BB962C8B-B14F-4D97-AF65-F5344CB8AC3E}">
        <p14:creationId xmlns:p14="http://schemas.microsoft.com/office/powerpoint/2010/main" val="35524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7" y="1107000"/>
            <a:ext cx="8531105" cy="4644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096148" y="5448310"/>
            <a:ext cx="7560000" cy="28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174536" y="544832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1850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979701" y="544832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2150</a:t>
            </a:r>
            <a:endParaRPr lang="fr-FR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1096149" y="1607411"/>
            <a:ext cx="0" cy="3840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 rot="16200000">
            <a:off x="-490141" y="2801634"/>
            <a:ext cx="2714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Consommation  </a:t>
            </a:r>
            <a:r>
              <a:rPr lang="fr-FR" sz="1200" dirty="0" err="1"/>
              <a:t>Miliards</a:t>
            </a:r>
            <a:r>
              <a:rPr lang="fr-FR" sz="1200" dirty="0"/>
              <a:t> de Barils par an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410626" y="4664992"/>
            <a:ext cx="1402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Facile à produire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013005" y="4644912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Difficile à produire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4923320" y="2877483"/>
            <a:ext cx="0" cy="23049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 descr="drawing-of-old-car2-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648" y="4535714"/>
            <a:ext cx="1145061" cy="833950"/>
          </a:xfrm>
          <a:prstGeom prst="rect">
            <a:avLst/>
          </a:prstGeom>
        </p:spPr>
      </p:pic>
      <p:pic>
        <p:nvPicPr>
          <p:cNvPr id="23" name="Image 22" descr="th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7"/>
          <a:stretch/>
        </p:blipFill>
        <p:spPr>
          <a:xfrm>
            <a:off x="1560654" y="3622505"/>
            <a:ext cx="1897000" cy="805425"/>
          </a:xfrm>
          <a:prstGeom prst="rect">
            <a:avLst/>
          </a:prstGeom>
        </p:spPr>
      </p:pic>
      <p:pic>
        <p:nvPicPr>
          <p:cNvPr id="24" name="Image 23" descr="k15257679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69265"/>
          <a:stretch/>
        </p:blipFill>
        <p:spPr>
          <a:xfrm>
            <a:off x="3457654" y="1237032"/>
            <a:ext cx="1136339" cy="1044699"/>
          </a:xfrm>
          <a:prstGeom prst="rect">
            <a:avLst/>
          </a:prstGeom>
        </p:spPr>
      </p:pic>
      <p:pic>
        <p:nvPicPr>
          <p:cNvPr id="28" name="Image 27" descr="jpg_dessin872_titom_besoin_pub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023" y="2301593"/>
            <a:ext cx="2383006" cy="1191503"/>
          </a:xfrm>
          <a:prstGeom prst="rect">
            <a:avLst/>
          </a:prstGeom>
        </p:spPr>
      </p:pic>
      <p:pic>
        <p:nvPicPr>
          <p:cNvPr id="29" name="Image 28" descr="partage-économie-vecteur-eps_csp3752824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718" y="3607624"/>
            <a:ext cx="1391294" cy="1453130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0" y="25766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Mon espérance, changer de paradigme …</a:t>
            </a:r>
          </a:p>
        </p:txBody>
      </p:sp>
      <p:pic>
        <p:nvPicPr>
          <p:cNvPr id="2" name="Image 1" descr="plan-deploiement-hydrogene1-300x24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103" y="1094446"/>
            <a:ext cx="2813242" cy="22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2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  <p:bldP spid="13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45B8679-A843-4806-9CA2-4B715995CBCE}"/>
              </a:ext>
            </a:extLst>
          </p:cNvPr>
          <p:cNvSpPr/>
          <p:nvPr/>
        </p:nvSpPr>
        <p:spPr>
          <a:xfrm>
            <a:off x="0" y="842454"/>
            <a:ext cx="9144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965"/>
          <a:stretch/>
        </p:blipFill>
        <p:spPr>
          <a:xfrm flipV="1">
            <a:off x="146304" y="865536"/>
            <a:ext cx="8363992" cy="4597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917250" y="850574"/>
            <a:ext cx="7536195" cy="28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877945" y="762507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1850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673254" y="80954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2150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-412641" y="3765406"/>
            <a:ext cx="2223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Reserve </a:t>
            </a:r>
            <a:r>
              <a:rPr lang="fr-FR" sz="1200" dirty="0" err="1"/>
              <a:t>Miliards</a:t>
            </a:r>
            <a:r>
              <a:rPr lang="fr-FR" sz="1200" dirty="0"/>
              <a:t> de Barils par an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>
            <a:off x="837476" y="1175476"/>
            <a:ext cx="40469" cy="3952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 29" descr="planet-in-oil-vector-id16574128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2"/>
          <a:stretch/>
        </p:blipFill>
        <p:spPr>
          <a:xfrm>
            <a:off x="3637219" y="4550465"/>
            <a:ext cx="1865376" cy="1764991"/>
          </a:xfrm>
          <a:prstGeom prst="rect">
            <a:avLst/>
          </a:prstGeom>
        </p:spPr>
      </p:pic>
      <p:pic>
        <p:nvPicPr>
          <p:cNvPr id="31" name="Image 30" descr="image-001-8-001-4408-Ecologie-terr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109" y="1323678"/>
            <a:ext cx="1976891" cy="1976891"/>
          </a:xfrm>
          <a:prstGeom prst="rect">
            <a:avLst/>
          </a:prstGeom>
        </p:spPr>
      </p:pic>
      <p:pic>
        <p:nvPicPr>
          <p:cNvPr id="32" name="Image 31" descr="http---www.yalescientific.org-wp-content-uploads-2015-03-Graphic1_KSW_YSM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193" y="4833820"/>
            <a:ext cx="2218223" cy="1016577"/>
          </a:xfrm>
          <a:prstGeom prst="rect">
            <a:avLst/>
          </a:prstGeom>
        </p:spPr>
      </p:pic>
      <p:pic>
        <p:nvPicPr>
          <p:cNvPr id="33" name="Image 32" descr="th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88" y="3037441"/>
            <a:ext cx="1839551" cy="807229"/>
          </a:xfrm>
          <a:prstGeom prst="rect">
            <a:avLst/>
          </a:prstGeom>
        </p:spPr>
      </p:pic>
      <p:pic>
        <p:nvPicPr>
          <p:cNvPr id="34" name="Image 33" descr="https---thumbs.dreamstime.com-t-une-foule-sans-des-visages-47304572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01" y="4550465"/>
            <a:ext cx="2957799" cy="1145523"/>
          </a:xfrm>
          <a:prstGeom prst="rect">
            <a:avLst/>
          </a:prstGeom>
        </p:spPr>
      </p:pic>
      <p:pic>
        <p:nvPicPr>
          <p:cNvPr id="35" name="Image 34" descr="https---www.vivatours.fr-image-laponie-bandeau-groupe_20170720105440.jpg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29" y="3300569"/>
            <a:ext cx="3429771" cy="1069233"/>
          </a:xfrm>
          <a:prstGeom prst="rect">
            <a:avLst/>
          </a:prstGeom>
        </p:spPr>
      </p:pic>
      <p:pic>
        <p:nvPicPr>
          <p:cNvPr id="36" name="Image 35" descr="7de35021f5e4224202d3335b9504a6f6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3" b="25750"/>
          <a:stretch/>
        </p:blipFill>
        <p:spPr>
          <a:xfrm>
            <a:off x="6089239" y="2378702"/>
            <a:ext cx="1077870" cy="827171"/>
          </a:xfrm>
          <a:prstGeom prst="rect">
            <a:avLst/>
          </a:prstGeom>
        </p:spPr>
      </p:pic>
      <p:pic>
        <p:nvPicPr>
          <p:cNvPr id="37" name="Image 36" descr="http---www.stopclimatechaos.org-sites-www.stopclimatechaos.org-files-Airplaneemissions_creativecommons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95"/>
          <a:stretch/>
        </p:blipFill>
        <p:spPr>
          <a:xfrm>
            <a:off x="1797668" y="3951935"/>
            <a:ext cx="1839551" cy="774734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1"/>
          <a:srcRect b="2237"/>
          <a:stretch/>
        </p:blipFill>
        <p:spPr>
          <a:xfrm>
            <a:off x="1034757" y="1687747"/>
            <a:ext cx="1862026" cy="114961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54A15B0-F42F-42BB-B314-178C88EE6E2F}"/>
              </a:ext>
            </a:extLst>
          </p:cNvPr>
          <p:cNvSpPr txBox="1"/>
          <p:nvPr/>
        </p:nvSpPr>
        <p:spPr>
          <a:xfrm>
            <a:off x="64796" y="113823"/>
            <a:ext cx="3648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La fin d’un monde….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E31E71-A713-421D-BE4F-81FA6291F374}"/>
              </a:ext>
            </a:extLst>
          </p:cNvPr>
          <p:cNvSpPr txBox="1"/>
          <p:nvPr/>
        </p:nvSpPr>
        <p:spPr>
          <a:xfrm>
            <a:off x="4087808" y="6230344"/>
            <a:ext cx="5056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2">
                    <a:lumMod val="50000"/>
                  </a:schemeClr>
                </a:solidFill>
              </a:rPr>
              <a:t>….. mais pas la fin du monde</a:t>
            </a:r>
          </a:p>
        </p:txBody>
      </p:sp>
    </p:spTree>
    <p:extLst>
      <p:ext uri="{BB962C8B-B14F-4D97-AF65-F5344CB8AC3E}">
        <p14:creationId xmlns:p14="http://schemas.microsoft.com/office/powerpoint/2010/main" val="123689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 animBg="1"/>
      <p:bldP spid="10" grpId="0"/>
      <p:bldP spid="13" grpId="0"/>
      <p:bldP spid="16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862" b="36433"/>
          <a:stretch/>
        </p:blipFill>
        <p:spPr>
          <a:xfrm>
            <a:off x="693764" y="359785"/>
            <a:ext cx="7756472" cy="2278897"/>
          </a:xfrm>
        </p:spPr>
      </p:pic>
      <p:pic>
        <p:nvPicPr>
          <p:cNvPr id="6" name="Image 5" descr="cré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4" y="2619979"/>
            <a:ext cx="7756472" cy="387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3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François SCHWAAB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L’effondrement de la biodiversité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3" name="Image 2" descr="Titre.jpg">
            <a:extLst>
              <a:ext uri="{FF2B5EF4-FFF2-40B4-BE49-F238E27FC236}">
                <a16:creationId xmlns:a16="http://schemas.microsoft.com/office/drawing/2014/main" id="{320ADA41-77C2-421E-A503-59A29F3DF5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91" y="1919678"/>
            <a:ext cx="5943418" cy="447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6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Biodiversité = </a:t>
            </a:r>
            <a:r>
              <a:rPr lang="fr-FR" sz="3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diversité de la vie sur la Terre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038943-C7CB-4DC7-AE72-3092DECDA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9185"/>
            <a:ext cx="9144000" cy="50178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F56715-C49E-4034-87ED-7AF023EB0C87}"/>
              </a:ext>
            </a:extLst>
          </p:cNvPr>
          <p:cNvSpPr txBox="1"/>
          <p:nvPr/>
        </p:nvSpPr>
        <p:spPr>
          <a:xfrm>
            <a:off x="338381" y="2492896"/>
            <a:ext cx="26494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latin typeface="Calibri" pitchFamily="34" charset="0"/>
                <a:cs typeface="Times New Roman" pitchFamily="18" charset="0"/>
              </a:rPr>
              <a:t>La hiérarchie</a:t>
            </a:r>
          </a:p>
          <a:p>
            <a:r>
              <a:rPr lang="fr-FR" sz="2800" b="1" dirty="0">
                <a:latin typeface="Calibri" pitchFamily="34" charset="0"/>
                <a:cs typeface="Times New Roman" pitchFamily="18" charset="0"/>
              </a:rPr>
              <a:t>de l’organisation</a:t>
            </a:r>
          </a:p>
          <a:p>
            <a:r>
              <a:rPr lang="fr-FR" sz="2800" b="1" dirty="0">
                <a:latin typeface="Calibri" pitchFamily="34" charset="0"/>
                <a:cs typeface="Times New Roman" pitchFamily="18" charset="0"/>
              </a:rPr>
              <a:t>du vivant</a:t>
            </a:r>
            <a:endParaRPr lang="fr-FR" sz="2800" dirty="0"/>
          </a:p>
        </p:txBody>
      </p:sp>
      <p:sp>
        <p:nvSpPr>
          <p:cNvPr id="7" name="Flèche : double flèche verticale 6">
            <a:extLst>
              <a:ext uri="{FF2B5EF4-FFF2-40B4-BE49-F238E27FC236}">
                <a16:creationId xmlns:a16="http://schemas.microsoft.com/office/drawing/2014/main" id="{731D746E-5DA8-4002-BAAA-79EEB08566F6}"/>
              </a:ext>
            </a:extLst>
          </p:cNvPr>
          <p:cNvSpPr/>
          <p:nvPr/>
        </p:nvSpPr>
        <p:spPr>
          <a:xfrm>
            <a:off x="3563888" y="3941391"/>
            <a:ext cx="360040" cy="2575445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ouble flèche verticale 7">
            <a:extLst>
              <a:ext uri="{FF2B5EF4-FFF2-40B4-BE49-F238E27FC236}">
                <a16:creationId xmlns:a16="http://schemas.microsoft.com/office/drawing/2014/main" id="{A4F5418B-9A6F-4747-BF97-56219BBBAA6C}"/>
              </a:ext>
            </a:extLst>
          </p:cNvPr>
          <p:cNvSpPr/>
          <p:nvPr/>
        </p:nvSpPr>
        <p:spPr>
          <a:xfrm>
            <a:off x="3563888" y="2780928"/>
            <a:ext cx="360040" cy="1096963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0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Quelques éléments d’écologie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68760"/>
            <a:ext cx="914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Biomasse = </a:t>
            </a:r>
            <a:r>
              <a:rPr lang="fr-FR" sz="3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masse totale des organismes vivants</a:t>
            </a:r>
          </a:p>
          <a:p>
            <a:pPr marL="17463" algn="just">
              <a:defRPr/>
            </a:pPr>
            <a:endParaRPr lang="fr-FR" sz="32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just">
              <a:buFontTx/>
              <a:buChar char="-"/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Flux solaire constant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=&gt;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biomasse constante des vertébrés 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que ce flux peut faire vivre !</a:t>
            </a:r>
          </a:p>
          <a:p>
            <a:pPr marL="17463" algn="just">
              <a:defRPr/>
            </a:pPr>
            <a:endParaRPr lang="fr-FR" sz="12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just">
              <a:buFontTx/>
              <a:buChar char="-"/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 y a 5 000 ans :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-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1%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BM Vertébrés Terrestres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-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Aujourd’hui :</a:t>
            </a:r>
          </a:p>
          <a:p>
            <a:pPr marL="17463" algn="just">
              <a:defRPr/>
            </a:pP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-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humains + cheptel domestique =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95%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BM Vertébrés Terrestres</a:t>
            </a:r>
          </a:p>
          <a:p>
            <a:pPr marL="17463" algn="just">
              <a:defRPr/>
            </a:pPr>
            <a:endParaRPr lang="fr-FR" sz="28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17463" algn="ctr">
              <a:defRPr/>
            </a:pP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Cette progression considérable entraîne de facto un effondrement de la biodiversité</a:t>
            </a:r>
          </a:p>
          <a:p>
            <a:pPr marL="17463" algn="just">
              <a:defRPr/>
            </a:pPr>
            <a:endParaRPr lang="fr-FR" sz="32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696464"/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 4" descr="Figure 1 - Répartition de la biomasse en fonction des groupes d'êtres vivants_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802" y="2182669"/>
            <a:ext cx="9158801" cy="4341479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30F9CB9-7160-4F9C-8968-E3D01602E9A2}"/>
              </a:ext>
            </a:extLst>
          </p:cNvPr>
          <p:cNvSpPr/>
          <p:nvPr/>
        </p:nvSpPr>
        <p:spPr>
          <a:xfrm>
            <a:off x="2232837" y="3818543"/>
            <a:ext cx="1116419" cy="6485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28F6155-F440-4AA3-8229-6C65D5676B9D}"/>
              </a:ext>
            </a:extLst>
          </p:cNvPr>
          <p:cNvSpPr/>
          <p:nvPr/>
        </p:nvSpPr>
        <p:spPr>
          <a:xfrm>
            <a:off x="6021572" y="5723220"/>
            <a:ext cx="1410586" cy="7690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73C45B3-D75A-4FF1-B5B5-7B7F8B84D56C}"/>
              </a:ext>
            </a:extLst>
          </p:cNvPr>
          <p:cNvSpPr/>
          <p:nvPr/>
        </p:nvSpPr>
        <p:spPr>
          <a:xfrm>
            <a:off x="7432157" y="5691320"/>
            <a:ext cx="1512000" cy="6244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DA33B21-435E-4AC5-9F56-BC8A5280542E}"/>
              </a:ext>
            </a:extLst>
          </p:cNvPr>
          <p:cNvSpPr/>
          <p:nvPr/>
        </p:nvSpPr>
        <p:spPr>
          <a:xfrm>
            <a:off x="7586790" y="4921195"/>
            <a:ext cx="1512000" cy="894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C09862-7C53-4A22-BB84-65876164FCE0}"/>
              </a:ext>
            </a:extLst>
          </p:cNvPr>
          <p:cNvSpPr/>
          <p:nvPr/>
        </p:nvSpPr>
        <p:spPr>
          <a:xfrm>
            <a:off x="7504157" y="3221714"/>
            <a:ext cx="1512000" cy="7471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Réduction des populations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Disparition de 60% des effectifs en 40 ans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9E9B7E0-2EFD-419A-99BC-C1140C96C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101852"/>
              </p:ext>
            </p:extLst>
          </p:nvPr>
        </p:nvGraphicFramePr>
        <p:xfrm>
          <a:off x="755576" y="2088489"/>
          <a:ext cx="7704856" cy="137160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3775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3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36</a:t>
                      </a:r>
                      <a:r>
                        <a:rPr lang="fr-FR" sz="24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% en région tempérée</a:t>
                      </a:r>
                      <a:endParaRPr lang="fr-FR" sz="2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terrestre :</a:t>
                      </a:r>
                      <a:r>
                        <a:rPr lang="fr-FR" sz="2400" b="1" baseline="0" dirty="0">
                          <a:solidFill>
                            <a:srgbClr val="008000"/>
                          </a:solidFill>
                        </a:rPr>
                        <a:t> 39 %</a:t>
                      </a:r>
                      <a:endParaRPr lang="fr-FR" sz="2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56% en région tropicale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d’eau douce : 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8000"/>
                          </a:solidFill>
                        </a:rPr>
                        <a:t>Faune marine : 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0" name="Groupe 9">
            <a:extLst>
              <a:ext uri="{FF2B5EF4-FFF2-40B4-BE49-F238E27FC236}">
                <a16:creationId xmlns:a16="http://schemas.microsoft.com/office/drawing/2014/main" id="{EBFFCD29-DEED-431E-822C-EC2B6298727B}"/>
              </a:ext>
            </a:extLst>
          </p:cNvPr>
          <p:cNvGrpSpPr/>
          <p:nvPr/>
        </p:nvGrpSpPr>
        <p:grpSpPr>
          <a:xfrm>
            <a:off x="539552" y="3672665"/>
            <a:ext cx="2048125" cy="2601580"/>
            <a:chOff x="539552" y="3933056"/>
            <a:chExt cx="2048125" cy="2601580"/>
          </a:xfrm>
        </p:grpSpPr>
        <p:pic>
          <p:nvPicPr>
            <p:cNvPr id="12" name="Image 11" descr="Rhinolophe-euryale_Hibernation_002_Yoann-Peyrard.jpg">
              <a:extLst>
                <a:ext uri="{FF2B5EF4-FFF2-40B4-BE49-F238E27FC236}">
                  <a16:creationId xmlns:a16="http://schemas.microsoft.com/office/drawing/2014/main" id="{4B1F58E4-7122-4BF3-9F2C-E5DA99070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25536" r="17009"/>
            <a:stretch>
              <a:fillRect/>
            </a:stretch>
          </p:blipFill>
          <p:spPr>
            <a:xfrm>
              <a:off x="611560" y="3933056"/>
              <a:ext cx="1923608" cy="223200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B6E06A1-FE58-4C42-9BBE-859150714912}"/>
                </a:ext>
              </a:extLst>
            </p:cNvPr>
            <p:cNvSpPr txBox="1"/>
            <p:nvPr/>
          </p:nvSpPr>
          <p:spPr>
            <a:xfrm>
              <a:off x="539552" y="6165304"/>
              <a:ext cx="2048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Rhinolophe </a:t>
              </a:r>
              <a:r>
                <a:rPr lang="fr-FR" b="1" i="1" dirty="0" err="1">
                  <a:solidFill>
                    <a:schemeClr val="bg2">
                      <a:lumMod val="50000"/>
                    </a:schemeClr>
                  </a:solidFill>
                </a:rPr>
                <a:t>euryale</a:t>
              </a:r>
              <a:endParaRPr lang="fr-FR" b="1" i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D5F5A75-C24B-46B1-832C-3A6829092D88}"/>
              </a:ext>
            </a:extLst>
          </p:cNvPr>
          <p:cNvGrpSpPr/>
          <p:nvPr/>
        </p:nvGrpSpPr>
        <p:grpSpPr>
          <a:xfrm>
            <a:off x="2771800" y="3672665"/>
            <a:ext cx="2736304" cy="2601580"/>
            <a:chOff x="2771800" y="3933056"/>
            <a:chExt cx="2736304" cy="2601580"/>
          </a:xfrm>
        </p:grpSpPr>
        <p:pic>
          <p:nvPicPr>
            <p:cNvPr id="15" name="Image 14" descr="Aigle-de-Bonelli..jpg">
              <a:extLst>
                <a:ext uri="{FF2B5EF4-FFF2-40B4-BE49-F238E27FC236}">
                  <a16:creationId xmlns:a16="http://schemas.microsoft.com/office/drawing/2014/main" id="{829A9660-9EF2-4AFF-8144-237FCF717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16356" t="5449" r="14588" b="10079"/>
            <a:stretch>
              <a:fillRect/>
            </a:stretch>
          </p:blipFill>
          <p:spPr>
            <a:xfrm>
              <a:off x="2771800" y="3933056"/>
              <a:ext cx="2736304" cy="2232248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BEE7950-8039-4179-AD6D-34A748BE9F1D}"/>
                </a:ext>
              </a:extLst>
            </p:cNvPr>
            <p:cNvSpPr txBox="1"/>
            <p:nvPr/>
          </p:nvSpPr>
          <p:spPr>
            <a:xfrm>
              <a:off x="3335001" y="6165304"/>
              <a:ext cx="1669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Aigle de </a:t>
              </a:r>
              <a:r>
                <a:rPr lang="fr-FR" b="1" i="1" dirty="0" err="1">
                  <a:solidFill>
                    <a:schemeClr val="bg2">
                      <a:lumMod val="50000"/>
                    </a:schemeClr>
                  </a:solidFill>
                </a:rPr>
                <a:t>Bonelli</a:t>
              </a:r>
              <a:endParaRPr lang="fr-FR" b="1" i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AE2D092-DFA1-4538-8D97-69FD1FBCD5B2}"/>
              </a:ext>
            </a:extLst>
          </p:cNvPr>
          <p:cNvGrpSpPr/>
          <p:nvPr/>
        </p:nvGrpSpPr>
        <p:grpSpPr>
          <a:xfrm>
            <a:off x="5774102" y="3672665"/>
            <a:ext cx="2808313" cy="2601580"/>
            <a:chOff x="5774102" y="3933056"/>
            <a:chExt cx="2808313" cy="2601580"/>
          </a:xfrm>
        </p:grpSpPr>
        <p:pic>
          <p:nvPicPr>
            <p:cNvPr id="18" name="Image 17" descr="Apron-du-Rhône.jpg">
              <a:extLst>
                <a:ext uri="{FF2B5EF4-FFF2-40B4-BE49-F238E27FC236}">
                  <a16:creationId xmlns:a16="http://schemas.microsoft.com/office/drawing/2014/main" id="{753AAA2E-DA53-48E9-99EF-0F8B90E79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r="5645"/>
            <a:stretch>
              <a:fillRect/>
            </a:stretch>
          </p:blipFill>
          <p:spPr>
            <a:xfrm>
              <a:off x="5774102" y="3933056"/>
              <a:ext cx="2808313" cy="223224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5BE2C08-BD2B-4B1A-8E03-FD77A60002D1}"/>
                </a:ext>
              </a:extLst>
            </p:cNvPr>
            <p:cNvSpPr txBox="1"/>
            <p:nvPr/>
          </p:nvSpPr>
          <p:spPr>
            <a:xfrm>
              <a:off x="6300192" y="6165304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>
                  <a:solidFill>
                    <a:schemeClr val="bg2">
                      <a:lumMod val="50000"/>
                    </a:schemeClr>
                  </a:solidFill>
                </a:rPr>
                <a:t>Apron du Rhône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69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22156B-C8A1-40CC-831B-91A863370D36}"/>
              </a:ext>
            </a:extLst>
          </p:cNvPr>
          <p:cNvSpPr/>
          <p:nvPr/>
        </p:nvSpPr>
        <p:spPr>
          <a:xfrm>
            <a:off x="1250301" y="1765165"/>
            <a:ext cx="6643396" cy="4601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Disparition des espèces</a:t>
            </a:r>
            <a:endParaRPr lang="fr-FR" sz="4800" b="1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Sixième extinction animale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D9F04A-7601-4E7D-8BA5-05EAD3512260}"/>
              </a:ext>
            </a:extLst>
          </p:cNvPr>
          <p:cNvSpPr txBox="1"/>
          <p:nvPr/>
        </p:nvSpPr>
        <p:spPr>
          <a:xfrm>
            <a:off x="467544" y="6332759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2">
                    <a:lumMod val="50000"/>
                  </a:schemeClr>
                </a:solidFill>
              </a:rPr>
              <a:t>Graphique du taux actuel de disparition des espèces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4658DE-5705-4454-B18A-56442BA18C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5"/>
          <a:stretch/>
        </p:blipFill>
        <p:spPr>
          <a:xfrm>
            <a:off x="1703351" y="1799185"/>
            <a:ext cx="5737297" cy="42573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8FDA2B-4D2B-4176-A5DB-E1AFC2FCF8BB}"/>
              </a:ext>
            </a:extLst>
          </p:cNvPr>
          <p:cNvSpPr txBox="1"/>
          <p:nvPr/>
        </p:nvSpPr>
        <p:spPr>
          <a:xfrm>
            <a:off x="4114104" y="6051115"/>
            <a:ext cx="746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Période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999F4B-1E53-4017-910B-800FDACC46EA}"/>
              </a:ext>
            </a:extLst>
          </p:cNvPr>
          <p:cNvSpPr txBox="1"/>
          <p:nvPr/>
        </p:nvSpPr>
        <p:spPr>
          <a:xfrm rot="16200000">
            <a:off x="-553294" y="3682499"/>
            <a:ext cx="4205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Extinction cumulée en % des espèces suivies par l’IUCN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820D5D-F5C2-458D-AB1E-307278AA9FA0}"/>
              </a:ext>
            </a:extLst>
          </p:cNvPr>
          <p:cNvSpPr txBox="1"/>
          <p:nvPr/>
        </p:nvSpPr>
        <p:spPr>
          <a:xfrm>
            <a:off x="5903710" y="5279098"/>
            <a:ext cx="1679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Courbe d’extinction </a:t>
            </a:r>
          </a:p>
          <a:p>
            <a:pPr algn="ctr"/>
            <a:r>
              <a:rPr lang="fr-FR" sz="1400" b="1" dirty="0"/>
              <a:t>« normale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BD0BB-843F-4415-9148-CA0C0AD2BACC}"/>
              </a:ext>
            </a:extLst>
          </p:cNvPr>
          <p:cNvSpPr txBox="1"/>
          <p:nvPr/>
        </p:nvSpPr>
        <p:spPr>
          <a:xfrm>
            <a:off x="5706471" y="4759826"/>
            <a:ext cx="142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AE8A36"/>
                </a:solidFill>
              </a:rPr>
              <a:t>Autres vertébrés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5003F4-DAC1-4664-A29D-2A974C604D46}"/>
              </a:ext>
            </a:extLst>
          </p:cNvPr>
          <p:cNvSpPr txBox="1"/>
          <p:nvPr/>
        </p:nvSpPr>
        <p:spPr>
          <a:xfrm>
            <a:off x="6028769" y="3787541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728E51"/>
                </a:solidFill>
              </a:rPr>
              <a:t>Oiseaux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BBF195-0285-4280-9146-1D75EBD8BE41}"/>
              </a:ext>
            </a:extLst>
          </p:cNvPr>
          <p:cNvSpPr txBox="1"/>
          <p:nvPr/>
        </p:nvSpPr>
        <p:spPr>
          <a:xfrm>
            <a:off x="6552279" y="2411496"/>
            <a:ext cx="1133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2C3972"/>
                </a:solidFill>
              </a:rPr>
              <a:t>Mammifères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BDF0B46-4190-4B6B-98BD-A285A6C00AAA}"/>
              </a:ext>
            </a:extLst>
          </p:cNvPr>
          <p:cNvSpPr txBox="1"/>
          <p:nvPr/>
        </p:nvSpPr>
        <p:spPr>
          <a:xfrm>
            <a:off x="6726502" y="3044984"/>
            <a:ext cx="1191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851865"/>
                </a:solidFill>
              </a:rPr>
              <a:t>Total</a:t>
            </a:r>
          </a:p>
          <a:p>
            <a:pPr algn="ctr"/>
            <a:r>
              <a:rPr lang="fr-FR" sz="1400" b="1" dirty="0">
                <a:solidFill>
                  <a:srgbClr val="851865"/>
                </a:solidFill>
              </a:rPr>
              <a:t>des vertébrés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CBE627E-3D1D-4F3A-A80D-0E76859264B0}"/>
              </a:ext>
            </a:extLst>
          </p:cNvPr>
          <p:cNvSpPr txBox="1"/>
          <p:nvPr/>
        </p:nvSpPr>
        <p:spPr>
          <a:xfrm>
            <a:off x="5713493" y="1754843"/>
            <a:ext cx="23026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1" u="none" strike="noStrike" baseline="0" dirty="0" err="1">
                <a:latin typeface="AdvTTe45e47d2"/>
              </a:rPr>
              <a:t>Ceballos</a:t>
            </a:r>
            <a:r>
              <a:rPr lang="fr-FR" sz="1400" b="0" i="1" u="none" strike="noStrike" baseline="0" dirty="0">
                <a:latin typeface="AdvTTe45e47d2"/>
              </a:rPr>
              <a:t> </a:t>
            </a:r>
            <a:r>
              <a:rPr lang="fr-FR" sz="1400" b="0" i="1" u="none" strike="noStrike" baseline="0" dirty="0">
                <a:latin typeface="AdvTT7329fd89.I"/>
              </a:rPr>
              <a:t>et al</a:t>
            </a:r>
            <a:r>
              <a:rPr lang="fr-FR" sz="1400" b="0" i="1" u="none" strike="noStrike" baseline="0" dirty="0">
                <a:latin typeface="AdvTTe45e47d2"/>
              </a:rPr>
              <a:t>. </a:t>
            </a:r>
            <a:r>
              <a:rPr lang="fr-FR" sz="1400" b="0" i="1" u="none" strike="noStrike" baseline="0" dirty="0" err="1">
                <a:latin typeface="AdvTTe45e47d2"/>
              </a:rPr>
              <a:t>Sci</a:t>
            </a:r>
            <a:r>
              <a:rPr lang="fr-FR" sz="1400" b="0" i="1" u="none" strike="noStrike" baseline="0" dirty="0">
                <a:latin typeface="AdvTTe45e47d2"/>
              </a:rPr>
              <a:t>. Adv. 2015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57818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4800" b="1" dirty="0">
                <a:solidFill>
                  <a:srgbClr val="008000"/>
                </a:solidFill>
              </a:rPr>
              <a:t>Agir, face à cette catastrophe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A91C0-725B-4EDA-A180-72E3D362F3AE}"/>
              </a:ext>
            </a:extLst>
          </p:cNvPr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Pour inverser la courbe de la destruction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22AFBF-E82C-48C5-838D-67D3990F2AB9}"/>
              </a:ext>
            </a:extLst>
          </p:cNvPr>
          <p:cNvGrpSpPr/>
          <p:nvPr/>
        </p:nvGrpSpPr>
        <p:grpSpPr>
          <a:xfrm>
            <a:off x="1824523" y="2269763"/>
            <a:ext cx="6130007" cy="4459303"/>
            <a:chOff x="1824523" y="1915800"/>
            <a:chExt cx="6130007" cy="445930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8033605-C0D7-4961-BF36-ED81FF696207}"/>
                </a:ext>
              </a:extLst>
            </p:cNvPr>
            <p:cNvGrpSpPr/>
            <p:nvPr/>
          </p:nvGrpSpPr>
          <p:grpSpPr>
            <a:xfrm>
              <a:off x="1824523" y="1971676"/>
              <a:ext cx="6090751" cy="4381500"/>
              <a:chOff x="1719749" y="2088405"/>
              <a:chExt cx="5200650" cy="3819525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96EB37E1-46DA-400B-9E90-B4FD25926C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9749" y="2088405"/>
                <a:ext cx="5200650" cy="3819525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BC11B7F-1FD2-4879-A9FB-C08E7E26EF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339"/>
              <a:stretch/>
            </p:blipFill>
            <p:spPr>
              <a:xfrm>
                <a:off x="4540703" y="3459615"/>
                <a:ext cx="782411" cy="1890714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42EC78E5-D3C7-4912-9A34-39F5B2C27D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339"/>
              <a:stretch/>
            </p:blipFill>
            <p:spPr>
              <a:xfrm>
                <a:off x="5966732" y="3459615"/>
                <a:ext cx="782411" cy="1890714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9CDB946C-67A6-4EB1-B194-5862C94386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3" r="8241" b="3339"/>
              <a:stretch/>
            </p:blipFill>
            <p:spPr>
              <a:xfrm>
                <a:off x="5308304" y="3459615"/>
                <a:ext cx="673239" cy="1890714"/>
              </a:xfrm>
              <a:prstGeom prst="rect">
                <a:avLst/>
              </a:prstGeom>
            </p:spPr>
          </p:pic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73D8315-B824-42AF-B5E8-52F4CBA251E6}"/>
                </a:ext>
              </a:extLst>
            </p:cNvPr>
            <p:cNvSpPr txBox="1"/>
            <p:nvPr/>
          </p:nvSpPr>
          <p:spPr>
            <a:xfrm>
              <a:off x="2247227" y="2276475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0,05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B99B289-61A9-452F-9855-406A5CC0860F}"/>
                </a:ext>
              </a:extLst>
            </p:cNvPr>
            <p:cNvSpPr txBox="1"/>
            <p:nvPr/>
          </p:nvSpPr>
          <p:spPr>
            <a:xfrm>
              <a:off x="2247227" y="3411969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0,00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4FB4039-C183-4EF8-9681-171AFC970B9C}"/>
                </a:ext>
              </a:extLst>
            </p:cNvPr>
            <p:cNvSpPr txBox="1"/>
            <p:nvPr/>
          </p:nvSpPr>
          <p:spPr>
            <a:xfrm>
              <a:off x="2152650" y="4556745"/>
              <a:ext cx="5982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- 0,05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5DFCC6E-3956-4238-9D4F-00FB5829A0D3}"/>
                </a:ext>
              </a:extLst>
            </p:cNvPr>
            <p:cNvSpPr txBox="1"/>
            <p:nvPr/>
          </p:nvSpPr>
          <p:spPr>
            <a:xfrm>
              <a:off x="4039232" y="5828875"/>
              <a:ext cx="39100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2000  2010                            2050                                        2100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7BF98F9-AE93-4EAF-921A-E931D9FBCDA9}"/>
                </a:ext>
              </a:extLst>
            </p:cNvPr>
            <p:cNvSpPr txBox="1"/>
            <p:nvPr/>
          </p:nvSpPr>
          <p:spPr>
            <a:xfrm rot="16200000">
              <a:off x="56372" y="3811511"/>
              <a:ext cx="4099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Différence par rapport à la valeur de l’indicateur 2010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023C17D-655B-4450-A4EA-B40B3C5FA608}"/>
                </a:ext>
              </a:extLst>
            </p:cNvPr>
            <p:cNvSpPr/>
            <p:nvPr/>
          </p:nvSpPr>
          <p:spPr>
            <a:xfrm>
              <a:off x="2038350" y="6172549"/>
              <a:ext cx="307779" cy="8161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34092E7-77C2-427C-8E11-7B12422697E6}"/>
                </a:ext>
              </a:extLst>
            </p:cNvPr>
            <p:cNvSpPr/>
            <p:nvPr/>
          </p:nvSpPr>
          <p:spPr>
            <a:xfrm>
              <a:off x="3579989" y="6178314"/>
              <a:ext cx="307779" cy="8161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746B246-8EE5-45FB-91F3-A3E26D1F5CDB}"/>
                </a:ext>
              </a:extLst>
            </p:cNvPr>
            <p:cNvSpPr/>
            <p:nvPr/>
          </p:nvSpPr>
          <p:spPr>
            <a:xfrm>
              <a:off x="5124238" y="6174014"/>
              <a:ext cx="307779" cy="81616"/>
            </a:xfrm>
            <a:prstGeom prst="rect">
              <a:avLst/>
            </a:prstGeom>
            <a:solidFill>
              <a:srgbClr val="35996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FA82A29-2BF0-42DB-B3A0-1B85AC5CBCEE}"/>
                </a:ext>
              </a:extLst>
            </p:cNvPr>
            <p:cNvSpPr txBox="1"/>
            <p:nvPr/>
          </p:nvSpPr>
          <p:spPr>
            <a:xfrm>
              <a:off x="2363345" y="6059468"/>
              <a:ext cx="9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Historique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5DA5E07-8EDF-48C9-977A-E4F782432445}"/>
                </a:ext>
              </a:extLst>
            </p:cNvPr>
            <p:cNvSpPr txBox="1"/>
            <p:nvPr/>
          </p:nvSpPr>
          <p:spPr>
            <a:xfrm>
              <a:off x="3908960" y="6067326"/>
              <a:ext cx="9178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Base GIEC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1D4F98A-360E-40C9-9379-CE80F569AEBD}"/>
                </a:ext>
              </a:extLst>
            </p:cNvPr>
            <p:cNvSpPr txBox="1"/>
            <p:nvPr/>
          </p:nvSpPr>
          <p:spPr>
            <a:xfrm>
              <a:off x="5452785" y="6045399"/>
              <a:ext cx="156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Actions renforcées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E9BF98E-EAD4-4DEE-ACF8-E27180047ECD}"/>
                </a:ext>
              </a:extLst>
            </p:cNvPr>
            <p:cNvSpPr txBox="1"/>
            <p:nvPr/>
          </p:nvSpPr>
          <p:spPr>
            <a:xfrm>
              <a:off x="6142495" y="1971676"/>
              <a:ext cx="1812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/>
                <a:t>Source : WWF 2019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4D8E89A-E95B-46AB-BF2C-41C132804CE4}"/>
              </a:ext>
            </a:extLst>
          </p:cNvPr>
          <p:cNvSpPr txBox="1"/>
          <p:nvPr/>
        </p:nvSpPr>
        <p:spPr>
          <a:xfrm>
            <a:off x="5134070" y="1976692"/>
            <a:ext cx="3415727" cy="1631216"/>
          </a:xfrm>
          <a:prstGeom prst="rect">
            <a:avLst/>
          </a:prstGeom>
          <a:solidFill>
            <a:srgbClr val="359866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Révision de notre mode de vie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Abandon de notre mode d’exploitation intensif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Protection des espèces et des espaces naturels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7CE156D-40F8-4D75-BA16-1C6CAFB57DFB}"/>
              </a:ext>
            </a:extLst>
          </p:cNvPr>
          <p:cNvSpPr txBox="1"/>
          <p:nvPr/>
        </p:nvSpPr>
        <p:spPr>
          <a:xfrm>
            <a:off x="5134070" y="5418157"/>
            <a:ext cx="3415727" cy="369332"/>
          </a:xfrm>
          <a:prstGeom prst="rect">
            <a:avLst/>
          </a:prstGeom>
          <a:solidFill>
            <a:srgbClr val="FC0203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Poursuivre comme avant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BC852D9-C8E6-43E3-A487-EE0D157B9540}"/>
              </a:ext>
            </a:extLst>
          </p:cNvPr>
          <p:cNvSpPr txBox="1"/>
          <p:nvPr/>
        </p:nvSpPr>
        <p:spPr>
          <a:xfrm>
            <a:off x="1520659" y="3457156"/>
            <a:ext cx="235622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Historique → 2010</a:t>
            </a:r>
          </a:p>
        </p:txBody>
      </p:sp>
    </p:spTree>
    <p:extLst>
      <p:ext uri="{BB962C8B-B14F-4D97-AF65-F5344CB8AC3E}">
        <p14:creationId xmlns:p14="http://schemas.microsoft.com/office/powerpoint/2010/main" val="290222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29" grpId="1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4800" b="1" dirty="0">
                <a:solidFill>
                  <a:srgbClr val="008000"/>
                </a:solidFill>
              </a:rPr>
              <a:t>Espérer, face à cette catastrophe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A91C0-725B-4EDA-A180-72E3D362F3AE}"/>
              </a:ext>
            </a:extLst>
          </p:cNvPr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 point de vue d’un scientifique chrétien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54F8A6-2160-4272-9DBA-ECD9724F9CD3}"/>
              </a:ext>
            </a:extLst>
          </p:cNvPr>
          <p:cNvSpPr txBox="1"/>
          <p:nvPr/>
        </p:nvSpPr>
        <p:spPr>
          <a:xfrm>
            <a:off x="382556" y="2081960"/>
            <a:ext cx="85655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buFont typeface="Wingdings" panose="05000000000000000000" pitchFamily="2" charset="2"/>
              <a:buChar char="Ø"/>
            </a:pPr>
            <a:r>
              <a:rPr lang="fr-FR" sz="3200" dirty="0">
                <a:solidFill>
                  <a:srgbClr val="2C3972"/>
                </a:solidFill>
              </a:rPr>
              <a:t>La création : une réalité qui possède une  communauté de destin avec l’humanité.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96A0B5-7379-483D-BC8B-184AE9E1B50A}"/>
              </a:ext>
            </a:extLst>
          </p:cNvPr>
          <p:cNvSpPr txBox="1"/>
          <p:nvPr/>
        </p:nvSpPr>
        <p:spPr>
          <a:xfrm>
            <a:off x="382556" y="3536686"/>
            <a:ext cx="85655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3200" dirty="0">
                <a:solidFill>
                  <a:srgbClr val="2C3972"/>
                </a:solidFill>
              </a:rPr>
              <a:t>La foi dans le salut de la création :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3000" dirty="0">
                <a:solidFill>
                  <a:srgbClr val="2C3972"/>
                </a:solidFill>
              </a:rPr>
              <a:t>Croire à la poursuite de l’œuvre de création en vue de son achèvement.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3000" dirty="0">
                <a:solidFill>
                  <a:srgbClr val="2C3972"/>
                </a:solidFill>
              </a:rPr>
              <a:t>Espérer, car la création toute entière est appelée à passer en Dieu.</a:t>
            </a:r>
          </a:p>
        </p:txBody>
      </p:sp>
    </p:spTree>
    <p:extLst>
      <p:ext uri="{BB962C8B-B14F-4D97-AF65-F5344CB8AC3E}">
        <p14:creationId xmlns:p14="http://schemas.microsoft.com/office/powerpoint/2010/main" val="124841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Isabelle YARD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1217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L’agriculture et l’alimentation</a:t>
            </a:r>
          </a:p>
          <a:p>
            <a:pPr marL="17463" algn="ctr">
              <a:lnSpc>
                <a:spcPct val="90000"/>
              </a:lnSpc>
              <a:spcBef>
                <a:spcPts val="1000"/>
              </a:spcBef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face à la crise climatique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AEA3600-77A9-442A-86B6-3F4AD2B84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75" y="2435406"/>
            <a:ext cx="8449148" cy="407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005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>
            <a:extLst>
              <a:ext uri="{FF2B5EF4-FFF2-40B4-BE49-F238E27FC236}">
                <a16:creationId xmlns:a16="http://schemas.microsoft.com/office/drawing/2014/main" id="{2856CE55-462C-45C8-9779-9670AB4B2E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" b="-1"/>
          <a:stretch/>
        </p:blipFill>
        <p:spPr bwMode="auto">
          <a:xfrm>
            <a:off x="849944" y="1759227"/>
            <a:ext cx="7444111" cy="490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D4456E-3170-4045-BB91-67609CF0DAB6}"/>
              </a:ext>
            </a:extLst>
          </p:cNvPr>
          <p:cNvSpPr txBox="1"/>
          <p:nvPr/>
        </p:nvSpPr>
        <p:spPr>
          <a:xfrm>
            <a:off x="0" y="238816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fr-FR" altLang="fr-FR" sz="4800" b="1" dirty="0">
                <a:solidFill>
                  <a:srgbClr val="008000"/>
                </a:solidFill>
              </a:rPr>
              <a:t> L’agriculture : </a:t>
            </a:r>
          </a:p>
          <a:p>
            <a:pPr marL="17463" algn="ctr"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 très impactée par le changement climatique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EADC368-B667-4FF1-8351-5C33FBA36E26}"/>
              </a:ext>
            </a:extLst>
          </p:cNvPr>
          <p:cNvGrpSpPr/>
          <p:nvPr/>
        </p:nvGrpSpPr>
        <p:grpSpPr>
          <a:xfrm>
            <a:off x="861601" y="1308221"/>
            <a:ext cx="7420798" cy="5095349"/>
            <a:chOff x="270237" y="1248586"/>
            <a:chExt cx="7420798" cy="5095349"/>
          </a:xfrm>
        </p:grpSpPr>
        <p:pic>
          <p:nvPicPr>
            <p:cNvPr id="7170" name="Picture 1">
              <a:extLst>
                <a:ext uri="{FF2B5EF4-FFF2-40B4-BE49-F238E27FC236}">
                  <a16:creationId xmlns:a16="http://schemas.microsoft.com/office/drawing/2014/main" id="{F15EA751-FEB6-4AFF-856A-C82FD5F947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"/>
            <a:stretch/>
          </p:blipFill>
          <p:spPr bwMode="auto">
            <a:xfrm>
              <a:off x="270237" y="1248586"/>
              <a:ext cx="1458325" cy="5095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171" name="Picture 2">
              <a:extLst>
                <a:ext uri="{FF2B5EF4-FFF2-40B4-BE49-F238E27FC236}">
                  <a16:creationId xmlns:a16="http://schemas.microsoft.com/office/drawing/2014/main" id="{49E094DF-0DA3-4528-9B78-25AAA86BF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2133" y="1248587"/>
              <a:ext cx="5908902" cy="5095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7172" name="Text Box 3">
            <a:extLst>
              <a:ext uri="{FF2B5EF4-FFF2-40B4-BE49-F238E27FC236}">
                <a16:creationId xmlns:a16="http://schemas.microsoft.com/office/drawing/2014/main" id="{45B4A75F-5259-418A-A3F0-D66C0DBF1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6572" y="6536362"/>
            <a:ext cx="3108925" cy="37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3746" rIns="67491" bIns="33746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1350" dirty="0">
                <a:solidFill>
                  <a:srgbClr val="000000"/>
                </a:solidFill>
              </a:rPr>
              <a:t>Source : Projet </a:t>
            </a:r>
            <a:r>
              <a:rPr lang="fr-FR" altLang="fr-FR" sz="1350" dirty="0" err="1">
                <a:solidFill>
                  <a:srgbClr val="000000"/>
                </a:solidFill>
              </a:rPr>
              <a:t>AgriAdapt</a:t>
            </a:r>
            <a:r>
              <a:rPr lang="fr-FR" altLang="fr-FR" sz="1350" dirty="0">
                <a:solidFill>
                  <a:srgbClr val="000000"/>
                </a:solidFill>
              </a:rPr>
              <a:t> </a:t>
            </a:r>
            <a:r>
              <a:rPr lang="fr-FR" altLang="fr-FR" sz="1350" i="1" dirty="0">
                <a:solidFill>
                  <a:srgbClr val="000000"/>
                </a:solidFill>
              </a:rPr>
              <a:t>Life 2016-2020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4CCA45-74C8-48D6-BF44-CCD6F9F952DF}"/>
              </a:ext>
            </a:extLst>
          </p:cNvPr>
          <p:cNvSpPr/>
          <p:nvPr/>
        </p:nvSpPr>
        <p:spPr>
          <a:xfrm>
            <a:off x="0" y="4825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Principaux risques climatiques pour l’agriculture européenne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>
            <a:extLst>
              <a:ext uri="{FF2B5EF4-FFF2-40B4-BE49-F238E27FC236}">
                <a16:creationId xmlns:a16="http://schemas.microsoft.com/office/drawing/2014/main" id="{AEBB8999-4BA5-4954-880E-DB46B4C0B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" r="4658"/>
          <a:stretch/>
        </p:blipFill>
        <p:spPr bwMode="auto">
          <a:xfrm>
            <a:off x="159176" y="1896865"/>
            <a:ext cx="6972064" cy="380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9" name="Picture 2">
            <a:extLst>
              <a:ext uri="{FF2B5EF4-FFF2-40B4-BE49-F238E27FC236}">
                <a16:creationId xmlns:a16="http://schemas.microsoft.com/office/drawing/2014/main" id="{6034F479-BC19-4F9B-9626-2BB9BA544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962" y="4157449"/>
            <a:ext cx="1871419" cy="1547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3">
            <a:extLst>
              <a:ext uri="{FF2B5EF4-FFF2-40B4-BE49-F238E27FC236}">
                <a16:creationId xmlns:a16="http://schemas.microsoft.com/office/drawing/2014/main" id="{46165436-0077-40F5-A899-C215B20BD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962" y="3565844"/>
            <a:ext cx="1414278" cy="47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D0E9A2-DDAF-4DA2-B0D8-00D1E98C67B8}"/>
              </a:ext>
            </a:extLst>
          </p:cNvPr>
          <p:cNvSpPr/>
          <p:nvPr/>
        </p:nvSpPr>
        <p:spPr>
          <a:xfrm>
            <a:off x="0" y="38006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Des impacts désastreux dans les régions </a:t>
            </a:r>
          </a:p>
          <a:p>
            <a:pPr marL="17463" algn="ctr"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où l’on a déjà faim aujourd’hui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>
            <a:extLst>
              <a:ext uri="{FF2B5EF4-FFF2-40B4-BE49-F238E27FC236}">
                <a16:creationId xmlns:a16="http://schemas.microsoft.com/office/drawing/2014/main" id="{CA2E6515-E9DD-4C86-A0EF-BD14B3E8E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6" t="5160" r="7451"/>
          <a:stretch/>
        </p:blipFill>
        <p:spPr bwMode="auto">
          <a:xfrm>
            <a:off x="1579983" y="851033"/>
            <a:ext cx="5497473" cy="510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Text Box 5">
            <a:extLst>
              <a:ext uri="{FF2B5EF4-FFF2-40B4-BE49-F238E27FC236}">
                <a16:creationId xmlns:a16="http://schemas.microsoft.com/office/drawing/2014/main" id="{C133D441-9E8E-4171-8A62-DB291FA8C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98" y="6074838"/>
            <a:ext cx="3041651" cy="2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1350" dirty="0">
                <a:solidFill>
                  <a:srgbClr val="000000"/>
                </a:solidFill>
              </a:rPr>
              <a:t>Source :                                                2018 </a:t>
            </a:r>
          </a:p>
        </p:txBody>
      </p:sp>
      <p:pic>
        <p:nvPicPr>
          <p:cNvPr id="11271" name="Picture 6">
            <a:extLst>
              <a:ext uri="{FF2B5EF4-FFF2-40B4-BE49-F238E27FC236}">
                <a16:creationId xmlns:a16="http://schemas.microsoft.com/office/drawing/2014/main" id="{4F4974AF-FFFF-4C22-9DC5-6BF036343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09" y="6025348"/>
            <a:ext cx="1845228" cy="61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40063D-EC30-44B7-AA67-113BFE82AFF3}"/>
              </a:ext>
            </a:extLst>
          </p:cNvPr>
          <p:cNvSpPr/>
          <p:nvPr/>
        </p:nvSpPr>
        <p:spPr>
          <a:xfrm>
            <a:off x="0" y="13327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Pourquoi a-t-on encore faim aujourd’hui 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4">
            <a:extLst>
              <a:ext uri="{FF2B5EF4-FFF2-40B4-BE49-F238E27FC236}">
                <a16:creationId xmlns:a16="http://schemas.microsoft.com/office/drawing/2014/main" id="{3EBA4B5D-2076-4BE6-AC82-032E3046C57F}"/>
              </a:ext>
            </a:extLst>
          </p:cNvPr>
          <p:cNvSpPr>
            <a:spLocks noChangeArrowheads="1"/>
          </p:cNvSpPr>
          <p:nvPr/>
        </p:nvSpPr>
        <p:spPr bwMode="auto">
          <a:xfrm rot="21240000">
            <a:off x="3152365" y="3224239"/>
            <a:ext cx="1302374" cy="220237"/>
          </a:xfrm>
          <a:prstGeom prst="rightArrow">
            <a:avLst>
              <a:gd name="adj1" fmla="val 50000"/>
              <a:gd name="adj2" fmla="val 50128"/>
            </a:avLst>
          </a:prstGeom>
          <a:solidFill>
            <a:srgbClr val="60C99C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1350"/>
          </a:p>
        </p:txBody>
      </p:sp>
      <p:sp>
        <p:nvSpPr>
          <p:cNvPr id="13319" name="AutoShape 6">
            <a:extLst>
              <a:ext uri="{FF2B5EF4-FFF2-40B4-BE49-F238E27FC236}">
                <a16:creationId xmlns:a16="http://schemas.microsoft.com/office/drawing/2014/main" id="{9F7438F7-E73D-4620-B6B1-F40B10B95BAA}"/>
              </a:ext>
            </a:extLst>
          </p:cNvPr>
          <p:cNvSpPr>
            <a:spLocks/>
          </p:cNvSpPr>
          <p:nvPr/>
        </p:nvSpPr>
        <p:spPr bwMode="auto">
          <a:xfrm>
            <a:off x="4572595" y="2571862"/>
            <a:ext cx="161904" cy="1346422"/>
          </a:xfrm>
          <a:prstGeom prst="leftBrace">
            <a:avLst>
              <a:gd name="adj1" fmla="val 8355"/>
              <a:gd name="adj2" fmla="val 50000"/>
            </a:avLst>
          </a:prstGeom>
          <a:solidFill>
            <a:srgbClr val="00B8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1350"/>
          </a:p>
        </p:txBody>
      </p:sp>
      <p:sp>
        <p:nvSpPr>
          <p:cNvPr id="13320" name="Rectangle 7">
            <a:extLst>
              <a:ext uri="{FF2B5EF4-FFF2-40B4-BE49-F238E27FC236}">
                <a16:creationId xmlns:a16="http://schemas.microsoft.com/office/drawing/2014/main" id="{56073788-3321-4E02-ABAB-913489789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264705"/>
            <a:ext cx="9144000" cy="9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6000"/>
              </a:lnSpc>
              <a:spcAft>
                <a:spcPts val="600"/>
              </a:spcAft>
              <a:buClrTx/>
            </a:pPr>
            <a:r>
              <a:rPr lang="fr-FR" altLang="fr-FR" sz="2400" b="1" dirty="0">
                <a:solidFill>
                  <a:srgbClr val="FF0000"/>
                </a:solidFill>
                <a:cs typeface="Calibri" panose="020F0502020204030204" pitchFamily="34" charset="0"/>
              </a:rPr>
              <a:t>En cause, principalement : l’agriculture industrielle et </a:t>
            </a:r>
          </a:p>
          <a:p>
            <a:pPr algn="ctr">
              <a:lnSpc>
                <a:spcPct val="106000"/>
              </a:lnSpc>
              <a:spcAft>
                <a:spcPts val="600"/>
              </a:spcAft>
              <a:buClrTx/>
            </a:pPr>
            <a:r>
              <a:rPr lang="fr-FR" altLang="fr-FR" sz="2400" b="1" dirty="0">
                <a:solidFill>
                  <a:srgbClr val="FF0000"/>
                </a:solidFill>
                <a:cs typeface="Calibri" panose="020F0502020204030204" pitchFamily="34" charset="0"/>
              </a:rPr>
              <a:t>les habitudes alimentaires des pays riches</a:t>
            </a:r>
          </a:p>
        </p:txBody>
      </p:sp>
      <p:sp>
        <p:nvSpPr>
          <p:cNvPr id="13322" name="AutoShape 9">
            <a:extLst>
              <a:ext uri="{FF2B5EF4-FFF2-40B4-BE49-F238E27FC236}">
                <a16:creationId xmlns:a16="http://schemas.microsoft.com/office/drawing/2014/main" id="{DCA2B700-1E60-4CEB-B761-99F21BBD5ED7}"/>
              </a:ext>
            </a:extLst>
          </p:cNvPr>
          <p:cNvSpPr>
            <a:spLocks noChangeArrowheads="1"/>
          </p:cNvSpPr>
          <p:nvPr/>
        </p:nvSpPr>
        <p:spPr bwMode="auto">
          <a:xfrm rot="720000">
            <a:off x="2947603" y="4289711"/>
            <a:ext cx="1477374" cy="110713"/>
          </a:xfrm>
          <a:prstGeom prst="rightArrow">
            <a:avLst>
              <a:gd name="adj1" fmla="val 50000"/>
              <a:gd name="adj2" fmla="val 50164"/>
            </a:avLst>
          </a:prstGeom>
          <a:solidFill>
            <a:srgbClr val="2D2DB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1350"/>
          </a:p>
        </p:txBody>
      </p:sp>
      <p:sp>
        <p:nvSpPr>
          <p:cNvPr id="13323" name="Text Box 10">
            <a:extLst>
              <a:ext uri="{FF2B5EF4-FFF2-40B4-BE49-F238E27FC236}">
                <a16:creationId xmlns:a16="http://schemas.microsoft.com/office/drawing/2014/main" id="{57629081-7C10-42E2-8B15-67A735C96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595" y="4452804"/>
            <a:ext cx="4022598" cy="2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1350" b="1" dirty="0">
                <a:solidFill>
                  <a:srgbClr val="000000"/>
                </a:solidFill>
              </a:rPr>
              <a:t>Déforestation,</a:t>
            </a:r>
            <a:r>
              <a:rPr lang="fr-FR" altLang="fr-FR" sz="1350" dirty="0">
                <a:solidFill>
                  <a:srgbClr val="000000"/>
                </a:solidFill>
              </a:rPr>
              <a:t> incendies, dépérissement des forêts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14658E-9FA9-468E-AD7B-62CAE37BE079}"/>
              </a:ext>
            </a:extLst>
          </p:cNvPr>
          <p:cNvSpPr/>
          <p:nvPr/>
        </p:nvSpPr>
        <p:spPr>
          <a:xfrm>
            <a:off x="0" y="133277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altLang="fr-FR" sz="4800" b="1" dirty="0">
                <a:solidFill>
                  <a:srgbClr val="008000"/>
                </a:solidFill>
              </a:rPr>
              <a:t>L’agriculture : </a:t>
            </a:r>
          </a:p>
          <a:p>
            <a:pPr marL="17463" algn="ctr"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fortement émettrice de gaz à effet de serre</a:t>
            </a:r>
          </a:p>
        </p:txBody>
      </p:sp>
      <p:graphicFrame>
        <p:nvGraphicFramePr>
          <p:cNvPr id="12" name="Object 8">
            <a:extLst>
              <a:ext uri="{FF2B5EF4-FFF2-40B4-BE49-F238E27FC236}">
                <a16:creationId xmlns:a16="http://schemas.microsoft.com/office/drawing/2014/main" id="{82873C27-FB72-4C1A-93AE-E8AE728417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99091"/>
              </p:ext>
            </p:extLst>
          </p:nvPr>
        </p:nvGraphicFramePr>
        <p:xfrm>
          <a:off x="-262692" y="2058337"/>
          <a:ext cx="4565645" cy="2907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5511262" imgH="3511600" progId="">
                  <p:embed/>
                </p:oleObj>
              </mc:Choice>
              <mc:Fallback>
                <p:oleObj r:id="rId4" imgW="5511262" imgH="3511600" progId="">
                  <p:embed/>
                  <p:pic>
                    <p:nvPicPr>
                      <p:cNvPr id="13321" name="Object 8">
                        <a:extLst>
                          <a:ext uri="{FF2B5EF4-FFF2-40B4-BE49-F238E27FC236}">
                            <a16:creationId xmlns:a16="http://schemas.microsoft.com/office/drawing/2014/main" id="{35BFCA81-1652-4B30-8C64-CF2058804E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2692" y="2058337"/>
                        <a:ext cx="4565645" cy="2907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">
            <a:extLst>
              <a:ext uri="{FF2B5EF4-FFF2-40B4-BE49-F238E27FC236}">
                <a16:creationId xmlns:a16="http://schemas.microsoft.com/office/drawing/2014/main" id="{16CB4690-324B-475F-987C-C680C1705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499" y="2187340"/>
            <a:ext cx="4265454" cy="1771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1600" b="1" dirty="0">
                <a:solidFill>
                  <a:srgbClr val="22228B"/>
                </a:solidFill>
              </a:rPr>
              <a:t>Répartition et Sources des GES agricoles :</a:t>
            </a:r>
          </a:p>
          <a:p>
            <a:pPr>
              <a:buClrTx/>
              <a:buFontTx/>
              <a:buNone/>
            </a:pPr>
            <a:endParaRPr lang="fr-FR" altLang="fr-FR" sz="1350" b="1" dirty="0">
              <a:solidFill>
                <a:srgbClr val="22228B"/>
              </a:solidFill>
            </a:endParaRPr>
          </a:p>
          <a:p>
            <a:pPr>
              <a:buClrTx/>
              <a:buFontTx/>
              <a:buNone/>
            </a:pPr>
            <a:r>
              <a:rPr lang="fr-FR" altLang="fr-FR" sz="1350" b="1" dirty="0">
                <a:solidFill>
                  <a:srgbClr val="000000"/>
                </a:solidFill>
              </a:rPr>
              <a:t>10 % : CO</a:t>
            </a:r>
            <a:r>
              <a:rPr lang="fr-FR" altLang="fr-FR" sz="1050" b="1" dirty="0">
                <a:solidFill>
                  <a:srgbClr val="000000"/>
                </a:solidFill>
              </a:rPr>
              <a:t>2</a:t>
            </a:r>
            <a:r>
              <a:rPr lang="fr-FR" altLang="fr-FR" sz="1350" dirty="0">
                <a:solidFill>
                  <a:srgbClr val="000000"/>
                </a:solidFill>
              </a:rPr>
              <a:t>             </a:t>
            </a:r>
            <a:r>
              <a:rPr lang="fr-FR" altLang="fr-FR" sz="1350" b="1" dirty="0">
                <a:solidFill>
                  <a:srgbClr val="000000"/>
                </a:solidFill>
              </a:rPr>
              <a:t> </a:t>
            </a:r>
            <a:r>
              <a:rPr lang="fr-FR" altLang="fr-FR" sz="1350" dirty="0">
                <a:solidFill>
                  <a:srgbClr val="000000"/>
                </a:solidFill>
              </a:rPr>
              <a:t>traction, transport, 				      			          changement d’utilisation des sols, </a:t>
            </a:r>
            <a:r>
              <a:rPr lang="fr-FR" altLang="fr-FR" sz="1350" b="1" dirty="0">
                <a:solidFill>
                  <a:srgbClr val="000000"/>
                </a:solidFill>
              </a:rPr>
              <a:t>…</a:t>
            </a:r>
          </a:p>
          <a:p>
            <a:pPr>
              <a:buClrTx/>
              <a:buFontTx/>
              <a:buNone/>
            </a:pPr>
            <a:endParaRPr lang="fr-FR" altLang="fr-FR" sz="1350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r>
              <a:rPr lang="fr-FR" altLang="fr-FR" sz="1350" b="1" dirty="0">
                <a:solidFill>
                  <a:srgbClr val="000000"/>
                </a:solidFill>
              </a:rPr>
              <a:t>45 % : Méthane    élevage, </a:t>
            </a:r>
            <a:r>
              <a:rPr lang="fr-FR" altLang="fr-FR" sz="1350" dirty="0">
                <a:solidFill>
                  <a:srgbClr val="000000"/>
                </a:solidFill>
              </a:rPr>
              <a:t>riziculture inondée</a:t>
            </a:r>
          </a:p>
          <a:p>
            <a:pPr>
              <a:buClrTx/>
              <a:buFontTx/>
              <a:buNone/>
            </a:pPr>
            <a:endParaRPr lang="fr-FR" altLang="fr-FR" sz="1350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r>
              <a:rPr lang="fr-FR" altLang="fr-FR" sz="1350" b="1" dirty="0">
                <a:solidFill>
                  <a:srgbClr val="000000"/>
                </a:solidFill>
              </a:rPr>
              <a:t>45 % : N</a:t>
            </a:r>
            <a:r>
              <a:rPr lang="fr-FR" altLang="fr-FR" sz="1050" b="1" dirty="0">
                <a:solidFill>
                  <a:srgbClr val="000000"/>
                </a:solidFill>
              </a:rPr>
              <a:t>2</a:t>
            </a:r>
            <a:r>
              <a:rPr lang="fr-FR" altLang="fr-FR" sz="1350" b="1" dirty="0">
                <a:solidFill>
                  <a:srgbClr val="000000"/>
                </a:solidFill>
              </a:rPr>
              <a:t>0             engrais azotés, </a:t>
            </a:r>
            <a:r>
              <a:rPr lang="fr-FR" altLang="fr-FR" sz="1350" dirty="0">
                <a:solidFill>
                  <a:srgbClr val="000000"/>
                </a:solidFill>
              </a:rPr>
              <a:t>fabrication d’engrais</a:t>
            </a:r>
          </a:p>
        </p:txBody>
      </p:sp>
    </p:spTree>
    <p:extLst>
      <p:ext uri="{BB962C8B-B14F-4D97-AF65-F5344CB8AC3E}">
        <p14:creationId xmlns:p14="http://schemas.microsoft.com/office/powerpoint/2010/main" val="37517690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9" grpId="0" animBg="1"/>
      <p:bldP spid="13320" grpId="0"/>
      <p:bldP spid="13322" grpId="0" animBg="1"/>
      <p:bldP spid="1332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FECA29F7-0CA2-4CA8-AA46-EAE9C61C8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76" y="467244"/>
            <a:ext cx="6514588" cy="13380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/>
          <a:lstStyle>
            <a:lvl1pPr marL="457200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b="1" dirty="0">
                <a:solidFill>
                  <a:srgbClr val="000000"/>
                </a:solidFill>
              </a:rPr>
              <a:t>diminuer les émissions de GES de l’agriculture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b="1" dirty="0">
                <a:solidFill>
                  <a:srgbClr val="000000"/>
                </a:solidFill>
              </a:rPr>
              <a:t>fixer bien davantage de carbone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b="1" dirty="0">
                <a:solidFill>
                  <a:srgbClr val="000000"/>
                </a:solidFill>
              </a:rPr>
              <a:t>nourrir la planète malgré le dérèglement climatique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fr-FR" altLang="fr-FR" sz="2100" b="1" dirty="0">
              <a:solidFill>
                <a:srgbClr val="000000"/>
              </a:solidFill>
            </a:endParaRPr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F5047E51-BE79-41E1-9136-D07CC094A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060" y="791910"/>
            <a:ext cx="2430940" cy="48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2700" b="1" dirty="0">
                <a:solidFill>
                  <a:srgbClr val="FF0000"/>
                </a:solidFill>
              </a:rPr>
              <a:t>C’est possible!</a:t>
            </a: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52FF40C1-3B05-4488-8A3D-202FC7408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76" y="3526508"/>
            <a:ext cx="7026524" cy="2923984"/>
          </a:xfrm>
          <a:prstGeom prst="rect">
            <a:avLst/>
          </a:prstGeom>
          <a:solidFill>
            <a:srgbClr val="AAE2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/>
          <a:lstStyle>
            <a:lvl1pPr marL="457200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Transition vers l’agroécologie dans les pays du Nord comme du Sud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Soutien à l’agriculture paysanne (accès à la terre…)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Choix de la souveraineté alimentaire (relocalisation)  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Alimentation bien moins carnée dans les pays riches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Réduction du gaspillage alimentaire</a:t>
            </a:r>
          </a:p>
          <a:p>
            <a:pPr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"/>
            </a:pPr>
            <a:r>
              <a:rPr lang="fr-FR" altLang="fr-FR" sz="2100" dirty="0">
                <a:solidFill>
                  <a:srgbClr val="000000"/>
                </a:solidFill>
              </a:rPr>
              <a:t>…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fr-FR" altLang="fr-FR" sz="21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fr-FR" altLang="fr-FR" sz="2100" b="1" dirty="0">
              <a:solidFill>
                <a:srgbClr val="000000"/>
              </a:solidFill>
            </a:endParaRPr>
          </a:p>
        </p:txBody>
      </p:sp>
      <p:pic>
        <p:nvPicPr>
          <p:cNvPr id="15365" name="Picture 4">
            <a:extLst>
              <a:ext uri="{FF2B5EF4-FFF2-40B4-BE49-F238E27FC236}">
                <a16:creationId xmlns:a16="http://schemas.microsoft.com/office/drawing/2014/main" id="{8C9E10A3-FE79-4FEF-89F9-F51A991A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865" y="4561870"/>
            <a:ext cx="846659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6" name="Picture 5">
            <a:extLst>
              <a:ext uri="{FF2B5EF4-FFF2-40B4-BE49-F238E27FC236}">
                <a16:creationId xmlns:a16="http://schemas.microsoft.com/office/drawing/2014/main" id="{6AA6040B-95D6-465E-87F8-60971781E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604" y="3733870"/>
            <a:ext cx="877034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7" name="Picture 6">
            <a:extLst>
              <a:ext uri="{FF2B5EF4-FFF2-40B4-BE49-F238E27FC236}">
                <a16:creationId xmlns:a16="http://schemas.microsoft.com/office/drawing/2014/main" id="{34AE4C5F-4B46-48CB-BD2A-6E014617C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604" y="5361547"/>
            <a:ext cx="877034" cy="91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8" name="Text Box 7">
            <a:extLst>
              <a:ext uri="{FF2B5EF4-FFF2-40B4-BE49-F238E27FC236}">
                <a16:creationId xmlns:a16="http://schemas.microsoft.com/office/drawing/2014/main" id="{057EFD85-BAC3-4714-9D5F-6EF208588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05" y="2189962"/>
            <a:ext cx="7721388" cy="580670"/>
          </a:xfrm>
          <a:prstGeom prst="rect">
            <a:avLst/>
          </a:prstGeom>
          <a:noFill/>
          <a:ln>
            <a:noFill/>
          </a:ln>
          <a:effectLst/>
        </p:spPr>
        <p:txBody>
          <a:bodyPr lIns="67491" tIns="33746" rIns="67491" bIns="33746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2600" b="1" dirty="0">
                <a:solidFill>
                  <a:schemeClr val="accent6">
                    <a:lumMod val="50000"/>
                  </a:schemeClr>
                </a:solidFill>
                <a:ea typeface="+mn-ea"/>
                <a:cs typeface="Times New Roman" pitchFamily="18" charset="0"/>
              </a:rPr>
              <a:t>L’agriculture : porteuse de solutions … </a:t>
            </a:r>
          </a:p>
          <a:p>
            <a:pPr>
              <a:buClrTx/>
              <a:buFontTx/>
              <a:buNone/>
            </a:pPr>
            <a:r>
              <a:rPr lang="fr-FR" altLang="fr-FR" sz="2600" b="1" dirty="0">
                <a:solidFill>
                  <a:schemeClr val="accent6">
                    <a:lumMod val="50000"/>
                  </a:schemeClr>
                </a:solidFill>
                <a:ea typeface="+mn-ea"/>
                <a:cs typeface="Times New Roman" pitchFamily="18" charset="0"/>
              </a:rPr>
              <a:t>     </a:t>
            </a:r>
            <a:endParaRPr lang="fr-FR" altLang="fr-FR" sz="2600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endParaRPr lang="fr-FR" altLang="fr-FR" sz="1350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endParaRPr lang="fr-FR" altLang="fr-FR" sz="1350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endParaRPr lang="fr-FR" altLang="fr-FR" sz="1350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endParaRPr lang="fr-FR" altLang="fr-FR" sz="135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3385" y="2660169"/>
            <a:ext cx="7059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</a:pPr>
            <a:r>
              <a:rPr lang="fr-FR" sz="2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… </a:t>
            </a:r>
            <a:r>
              <a:rPr lang="fr-FR" altLang="fr-FR" sz="2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moyennant des changements profonds.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5813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/>
      <p:bldP spid="15364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>
            <a:extLst>
              <a:ext uri="{FF2B5EF4-FFF2-40B4-BE49-F238E27FC236}">
                <a16:creationId xmlns:a16="http://schemas.microsoft.com/office/drawing/2014/main" id="{C0490FEB-CC5F-49F5-BC98-29267624C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77" y="1066307"/>
            <a:ext cx="7714246" cy="5142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1" name="Text Box 2">
            <a:extLst>
              <a:ext uri="{FF2B5EF4-FFF2-40B4-BE49-F238E27FC236}">
                <a16:creationId xmlns:a16="http://schemas.microsoft.com/office/drawing/2014/main" id="{D84579E1-2D6F-41AC-9D6A-1D18E4038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40691"/>
            <a:ext cx="9144000" cy="62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fr-FR" altLang="fr-FR" sz="3600" b="1" dirty="0">
                <a:solidFill>
                  <a:srgbClr val="008000"/>
                </a:solidFill>
                <a:latin typeface="+mn-lt"/>
                <a:ea typeface="+mn-ea"/>
              </a:rPr>
              <a:t>Et l’espérance chrétienne, dans tout cela 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id="{58C6156E-EE7F-4114-925B-1698C8C7E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72536"/>
            <a:ext cx="9144000" cy="284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2">
            <a:extLst>
              <a:ext uri="{FF2B5EF4-FFF2-40B4-BE49-F238E27FC236}">
                <a16:creationId xmlns:a16="http://schemas.microsoft.com/office/drawing/2014/main" id="{3FD2EE2C-F954-4E1C-9FF0-CE80CA2EE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53" y="251039"/>
            <a:ext cx="3023794" cy="100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0" name="Text Box 3">
            <a:extLst>
              <a:ext uri="{FF2B5EF4-FFF2-40B4-BE49-F238E27FC236}">
                <a16:creationId xmlns:a16="http://schemas.microsoft.com/office/drawing/2014/main" id="{35268EC1-8C95-4B70-8701-B3EE594B3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65" y="4871530"/>
            <a:ext cx="2969032" cy="44020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7491" tIns="35095" rIns="67491" bIns="350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fr-FR" altLang="fr-FR" sz="2400" b="1" dirty="0">
                <a:solidFill>
                  <a:srgbClr val="FFFFFF"/>
                </a:solidFill>
              </a:rPr>
              <a:t>Nos modes d’action :</a:t>
            </a:r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D34E9516-E818-4CA9-929F-01CFA6D1C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64" y="5525281"/>
            <a:ext cx="6693127" cy="1040372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491" tIns="35095" rIns="67491" bIns="35095">
            <a:spAutoFit/>
          </a:bodyPr>
          <a:lstStyle>
            <a:lvl1pPr marL="284163" indent="-28416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altLang="fr-FR" sz="2100" dirty="0"/>
              <a:t>Le partenariat avec des organisations locales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altLang="fr-FR" sz="2100" dirty="0"/>
              <a:t>Les actions de plaidoyer en France et à l’international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altLang="fr-FR" sz="2100" dirty="0"/>
              <a:t>La mobilisation citoyenne en France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6E71BA-DE77-4C1E-85EB-514B04B9ADAF}"/>
              </a:ext>
            </a:extLst>
          </p:cNvPr>
          <p:cNvSpPr/>
          <p:nvPr/>
        </p:nvSpPr>
        <p:spPr>
          <a:xfrm>
            <a:off x="3305013" y="430847"/>
            <a:ext cx="5599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>
              <a:buClrTx/>
              <a:buFontTx/>
              <a:buNone/>
              <a:defRPr/>
            </a:pPr>
            <a:r>
              <a:rPr lang="fr-FR" alt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  Nos combats :</a:t>
            </a:r>
          </a:p>
        </p:txBody>
      </p:sp>
    </p:spTree>
    <p:extLst>
      <p:ext uri="{BB962C8B-B14F-4D97-AF65-F5344CB8AC3E}">
        <p14:creationId xmlns:p14="http://schemas.microsoft.com/office/powerpoint/2010/main" val="10027511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William CLAPIER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Beauté et bonté de la création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6" y="1915839"/>
            <a:ext cx="8246188" cy="463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8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Appel vers l’au-delà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6435"/>
          <a:stretch/>
        </p:blipFill>
        <p:spPr>
          <a:xfrm>
            <a:off x="476539" y="1432876"/>
            <a:ext cx="8190921" cy="476996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CC753AB-8CAE-48B1-9CCD-B415FD0967B1}"/>
              </a:ext>
            </a:extLst>
          </p:cNvPr>
          <p:cNvSpPr/>
          <p:nvPr/>
        </p:nvSpPr>
        <p:spPr>
          <a:xfrm>
            <a:off x="7156947" y="3005998"/>
            <a:ext cx="561600" cy="559837"/>
          </a:xfrm>
          <a:prstGeom prst="ellipse">
            <a:avLst/>
          </a:prstGeom>
          <a:solidFill>
            <a:srgbClr val="1A2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A73156-76E8-4453-8914-18D28176C8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4" t="44046" r="46945" b="36763"/>
          <a:stretch/>
        </p:blipFill>
        <p:spPr>
          <a:xfrm>
            <a:off x="6966407" y="2884603"/>
            <a:ext cx="942680" cy="93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008000"/>
                </a:solidFill>
              </a:rPr>
              <a:t>Interdépendance créatrice et solidaire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L’intelligence du vivant</a:t>
            </a:r>
            <a:endParaRPr lang="fr-FR" sz="3600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928" y="1941838"/>
            <a:ext cx="8118896" cy="455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Fraterniser avec toute la création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098" y="1444336"/>
            <a:ext cx="8297803" cy="49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31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Oubli du Créateur : dévastation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r="1623"/>
          <a:stretch/>
        </p:blipFill>
        <p:spPr>
          <a:xfrm>
            <a:off x="682096" y="1192671"/>
            <a:ext cx="7779807" cy="536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29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… et dépérissement de la création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5" r="13725"/>
          <a:stretch/>
        </p:blipFill>
        <p:spPr>
          <a:xfrm>
            <a:off x="682096" y="1223844"/>
            <a:ext cx="7779807" cy="536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6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3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8000"/>
                </a:solidFill>
              </a:rPr>
              <a:t>Lumière régénératrice :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52854"/>
            <a:ext cx="914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algn="ctr">
              <a:defRPr/>
            </a:pPr>
            <a:r>
              <a:rPr lang="fr-FR" sz="3400" b="1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Élevé de terre, j’attirerai à moi tous les hommes</a:t>
            </a:r>
            <a:endParaRPr lang="fr-FR" sz="3400" i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4608F-900F-43C3-9851-115E75C44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566" y="1796012"/>
            <a:ext cx="2954867" cy="507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79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16617C-6675-4A6E-9E02-AE94062D3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22" y="0"/>
            <a:ext cx="7055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19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7061585.jpg"/>
          <p:cNvPicPr>
            <a:picLocks noChangeAspect="1"/>
          </p:cNvPicPr>
          <p:nvPr/>
        </p:nvPicPr>
        <p:blipFill>
          <a:blip r:embed="rId2" cstate="print"/>
          <a:srcRect t="10796"/>
          <a:stretch>
            <a:fillRect/>
          </a:stretch>
        </p:blipFill>
        <p:spPr>
          <a:xfrm>
            <a:off x="1" y="380720"/>
            <a:ext cx="9144104" cy="609656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010766" y="4038614"/>
            <a:ext cx="5975546" cy="185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656" b="1" dirty="0">
                <a:solidFill>
                  <a:schemeClr val="bg1"/>
                </a:solidFill>
              </a:rPr>
              <a:t>Prière du Pape François</a:t>
            </a:r>
          </a:p>
          <a:p>
            <a:pPr algn="ctr"/>
            <a:endParaRPr lang="fr-FR" sz="2116" b="1" dirty="0">
              <a:solidFill>
                <a:schemeClr val="bg1"/>
              </a:solidFill>
            </a:endParaRPr>
          </a:p>
          <a:p>
            <a:pPr algn="ctr"/>
            <a:r>
              <a:rPr lang="fr-FR" sz="4656" b="1" dirty="0">
                <a:solidFill>
                  <a:schemeClr val="bg1"/>
                </a:solidFill>
              </a:rPr>
              <a:t>« Pour notre terre »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1 Lycaena helle B-Chantemelle  100508-145.JPG"/>
          <p:cNvPicPr>
            <a:picLocks noChangeAspect="1"/>
          </p:cNvPicPr>
          <p:nvPr/>
        </p:nvPicPr>
        <p:blipFill>
          <a:blip r:embed="rId2" cstate="print"/>
          <a:srcRect l="1278" t="3303" r="10314" b="8684"/>
          <a:stretch>
            <a:fillRect/>
          </a:stretch>
        </p:blipFill>
        <p:spPr>
          <a:xfrm>
            <a:off x="1" y="380931"/>
            <a:ext cx="9144104" cy="60963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20030" y="4223216"/>
            <a:ext cx="6374435" cy="2286489"/>
          </a:xfrm>
          <a:prstGeom prst="rect">
            <a:avLst/>
          </a:prstGeom>
          <a:noFill/>
        </p:spPr>
        <p:txBody>
          <a:bodyPr wrap="non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Dieu Tout-Puissant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qui es présent dans tout l’univers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et dans la plus petite de tes créatures,</a:t>
            </a:r>
          </a:p>
          <a:p>
            <a:endParaRPr lang="fr-FR" sz="1905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4  grande aigret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0720"/>
            <a:ext cx="9144841" cy="609656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37298" y="404613"/>
            <a:ext cx="8490145" cy="5906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Toi qui entoures de ta tendresse tout ce qui existe, </a:t>
            </a: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915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3069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1587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répands sur nous la force de ton amour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pour que nous protégions la vie et la beauté.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2-photos-pleines-demotion-denfants-avec-leurs-animaux-7.jpg"/>
          <p:cNvPicPr>
            <a:picLocks noChangeAspect="1"/>
          </p:cNvPicPr>
          <p:nvPr/>
        </p:nvPicPr>
        <p:blipFill>
          <a:blip r:embed="rId3" cstate="print"/>
          <a:srcRect t="6663" b="4534"/>
          <a:stretch>
            <a:fillRect/>
          </a:stretch>
        </p:blipFill>
        <p:spPr>
          <a:xfrm flipH="1">
            <a:off x="-1" y="380931"/>
            <a:ext cx="9144001" cy="609635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7609" y="457132"/>
            <a:ext cx="9036496" cy="4436116"/>
          </a:xfrm>
          <a:prstGeom prst="rect">
            <a:avLst/>
          </a:prstGeom>
          <a:noFill/>
        </p:spPr>
        <p:txBody>
          <a:bodyPr wrap="squar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Inonde-nous de paix,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pour que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nous vivions comme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frères et sœurs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sans causer de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dommages à personne.</a:t>
            </a:r>
          </a:p>
          <a:p>
            <a:endParaRPr lang="fr-FR" sz="190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4301601.jpg"/>
          <p:cNvPicPr>
            <a:picLocks noChangeAspect="1"/>
          </p:cNvPicPr>
          <p:nvPr/>
        </p:nvPicPr>
        <p:blipFill>
          <a:blip r:embed="rId2" cstate="print"/>
          <a:srcRect b="10922"/>
          <a:stretch>
            <a:fillRect/>
          </a:stretch>
        </p:blipFill>
        <p:spPr>
          <a:xfrm>
            <a:off x="-1" y="380720"/>
            <a:ext cx="9144001" cy="609656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79513" y="380931"/>
            <a:ext cx="7363744" cy="1993332"/>
          </a:xfrm>
          <a:prstGeom prst="rect">
            <a:avLst/>
          </a:prstGeom>
          <a:noFill/>
        </p:spPr>
        <p:txBody>
          <a:bodyPr wrap="non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rgbClr val="FFFF99"/>
                </a:solidFill>
              </a:rPr>
              <a:t>Ô Dieu des pauvres, aide-nous à secourir </a:t>
            </a:r>
          </a:p>
          <a:p>
            <a:endParaRPr lang="fr-FR" sz="1587" b="1" dirty="0">
              <a:solidFill>
                <a:srgbClr val="FFFF99"/>
              </a:solidFill>
            </a:endParaRPr>
          </a:p>
          <a:p>
            <a:r>
              <a:rPr lang="fr-FR" sz="3069" b="1" dirty="0">
                <a:solidFill>
                  <a:srgbClr val="FFFF99"/>
                </a:solidFill>
              </a:rPr>
              <a:t>les abandonnés et les oubliés de cette terre </a:t>
            </a:r>
          </a:p>
          <a:p>
            <a:endParaRPr lang="fr-FR" sz="1587" b="1" dirty="0">
              <a:solidFill>
                <a:srgbClr val="FFFF99"/>
              </a:solidFill>
            </a:endParaRPr>
          </a:p>
          <a:p>
            <a:r>
              <a:rPr lang="fr-FR" sz="3069" b="1" dirty="0">
                <a:solidFill>
                  <a:srgbClr val="FFFF99"/>
                </a:solidFill>
              </a:rPr>
              <a:t>qui valent tant à tes yeux.</a:t>
            </a:r>
            <a:endParaRPr lang="fr-FR" sz="1905" dirty="0">
              <a:solidFill>
                <a:srgbClr val="FFFF99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01_Bassigny-Anger_002.jpg"/>
          <p:cNvPicPr>
            <a:picLocks noChangeAspect="1"/>
          </p:cNvPicPr>
          <p:nvPr/>
        </p:nvPicPr>
        <p:blipFill rotWithShape="1">
          <a:blip r:embed="rId2" cstate="print"/>
          <a:srcRect t="16851" r="1641"/>
          <a:stretch/>
        </p:blipFill>
        <p:spPr>
          <a:xfrm>
            <a:off x="0" y="380720"/>
            <a:ext cx="9144000" cy="609635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52299" y="2822085"/>
            <a:ext cx="7315367" cy="3426416"/>
          </a:xfrm>
          <a:prstGeom prst="rect">
            <a:avLst/>
          </a:prstGeom>
          <a:noFill/>
        </p:spPr>
        <p:txBody>
          <a:bodyPr wrap="squar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Guéris nos vies, pour que nous soyons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des protecteurs du monde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et non des prédateurs,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pour que nous semions la beauté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et non la pollution ni la destruction.</a:t>
            </a:r>
            <a:endParaRPr lang="fr-FR" sz="1905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G_0040_2 (1).jpeg"/>
          <p:cNvPicPr>
            <a:picLocks noChangeAspect="1"/>
          </p:cNvPicPr>
          <p:nvPr/>
        </p:nvPicPr>
        <p:blipFill rotWithShape="1">
          <a:blip r:embed="rId2" cstate="print"/>
          <a:srcRect l="807" t="2154" r="2421" b="11821"/>
          <a:stretch/>
        </p:blipFill>
        <p:spPr>
          <a:xfrm>
            <a:off x="0" y="380931"/>
            <a:ext cx="9144001" cy="609635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7681" y="3657605"/>
            <a:ext cx="4437112" cy="2697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Touche les cœurs de ceux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qui cherchent seulement </a:t>
            </a:r>
          </a:p>
          <a:p>
            <a:endParaRPr lang="fr-FR" sz="1481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des profits aux dépens 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de la terre et des pauvres.</a:t>
            </a:r>
            <a:endParaRPr lang="fr-FR" sz="190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autad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75149"/>
            <a:ext cx="9144001" cy="610213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52299" y="609536"/>
            <a:ext cx="8991702" cy="5527569"/>
          </a:xfrm>
          <a:prstGeom prst="rect">
            <a:avLst/>
          </a:prstGeom>
          <a:noFill/>
        </p:spPr>
        <p:txBody>
          <a:bodyPr wrap="squar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chemeClr val="bg1"/>
                </a:solidFill>
              </a:rPr>
              <a:t>Apprends-nous à découvrir la valeur de chaque chose,</a:t>
            </a:r>
          </a:p>
          <a:p>
            <a:endParaRPr lang="fr-FR" sz="1587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 </a:t>
            </a: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endParaRPr lang="fr-FR" sz="3069" b="1" dirty="0">
              <a:solidFill>
                <a:schemeClr val="bg1"/>
              </a:solidFill>
            </a:endParaRPr>
          </a:p>
          <a:p>
            <a:r>
              <a:rPr lang="fr-FR" sz="3069" b="1" dirty="0">
                <a:solidFill>
                  <a:schemeClr val="bg1"/>
                </a:solidFill>
              </a:rPr>
              <a:t>                                                   à contempler, émerveillés,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matin chevreuil_1.jpg"/>
          <p:cNvPicPr>
            <a:picLocks noChangeAspect="1"/>
          </p:cNvPicPr>
          <p:nvPr/>
        </p:nvPicPr>
        <p:blipFill>
          <a:blip r:embed="rId2" cstate="print"/>
          <a:srcRect t="6005" r="3998" b="3357"/>
          <a:stretch>
            <a:fillRect/>
          </a:stretch>
        </p:blipFill>
        <p:spPr>
          <a:xfrm>
            <a:off x="-8689" y="304729"/>
            <a:ext cx="9152690" cy="617234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6097" y="990544"/>
            <a:ext cx="6480721" cy="3426416"/>
          </a:xfrm>
          <a:prstGeom prst="rect">
            <a:avLst/>
          </a:prstGeom>
          <a:noFill/>
        </p:spPr>
        <p:txBody>
          <a:bodyPr wrap="squar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rgbClr val="582C00"/>
                </a:solidFill>
              </a:rPr>
              <a:t>à reconnaître que nous </a:t>
            </a:r>
          </a:p>
          <a:p>
            <a:endParaRPr lang="fr-FR" sz="1587" b="1" dirty="0">
              <a:solidFill>
                <a:srgbClr val="582C00"/>
              </a:solidFill>
            </a:endParaRPr>
          </a:p>
          <a:p>
            <a:r>
              <a:rPr lang="fr-FR" sz="3069" b="1" dirty="0">
                <a:solidFill>
                  <a:srgbClr val="582C00"/>
                </a:solidFill>
              </a:rPr>
              <a:t>sommes profondément unis </a:t>
            </a:r>
            <a:endParaRPr lang="fr-FR" sz="1587" b="1" dirty="0">
              <a:solidFill>
                <a:srgbClr val="582C00"/>
              </a:solidFill>
            </a:endParaRPr>
          </a:p>
          <a:p>
            <a:endParaRPr lang="fr-FR" sz="1587" b="1" dirty="0">
              <a:solidFill>
                <a:srgbClr val="582C00"/>
              </a:solidFill>
            </a:endParaRPr>
          </a:p>
          <a:p>
            <a:r>
              <a:rPr lang="fr-FR" sz="3069" b="1" dirty="0">
                <a:solidFill>
                  <a:srgbClr val="582C00"/>
                </a:solidFill>
              </a:rPr>
              <a:t>à toutes les créatures </a:t>
            </a:r>
          </a:p>
          <a:p>
            <a:endParaRPr lang="fr-FR" sz="1587" b="1" dirty="0">
              <a:solidFill>
                <a:srgbClr val="582C00"/>
              </a:solidFill>
            </a:endParaRPr>
          </a:p>
          <a:p>
            <a:r>
              <a:rPr lang="fr-FR" sz="3069" b="1" dirty="0">
                <a:solidFill>
                  <a:srgbClr val="582C00"/>
                </a:solidFill>
              </a:rPr>
              <a:t>sur notre chemin </a:t>
            </a:r>
          </a:p>
          <a:p>
            <a:endParaRPr lang="fr-FR" sz="1587" b="1" dirty="0">
              <a:solidFill>
                <a:srgbClr val="582C00"/>
              </a:solidFill>
            </a:endParaRPr>
          </a:p>
          <a:p>
            <a:r>
              <a:rPr lang="fr-FR" sz="3069" b="1" dirty="0">
                <a:solidFill>
                  <a:srgbClr val="582C00"/>
                </a:solidFill>
              </a:rPr>
              <a:t>vers ta lumière infinie.</a:t>
            </a:r>
            <a:endParaRPr lang="fr-FR" sz="1905" dirty="0">
              <a:solidFill>
                <a:srgbClr val="582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6172859_1.jpg"/>
          <p:cNvPicPr>
            <a:picLocks noChangeAspect="1"/>
          </p:cNvPicPr>
          <p:nvPr/>
        </p:nvPicPr>
        <p:blipFill>
          <a:blip r:embed="rId2" cstate="print"/>
          <a:srcRect t="5578" b="5220"/>
          <a:stretch>
            <a:fillRect/>
          </a:stretch>
        </p:blipFill>
        <p:spPr>
          <a:xfrm>
            <a:off x="-1" y="380931"/>
            <a:ext cx="9144001" cy="609635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52299" y="609536"/>
            <a:ext cx="7764303" cy="3003032"/>
          </a:xfrm>
          <a:prstGeom prst="rect">
            <a:avLst/>
          </a:prstGeom>
          <a:noFill/>
        </p:spPr>
        <p:txBody>
          <a:bodyPr wrap="none" lIns="87089" tIns="43544" rIns="87089" bIns="43544" rtlCol="0">
            <a:spAutoFit/>
          </a:bodyPr>
          <a:lstStyle/>
          <a:p>
            <a:r>
              <a:rPr lang="fr-FR" sz="3069" b="1" dirty="0">
                <a:solidFill>
                  <a:srgbClr val="FFFF66"/>
                </a:solidFill>
              </a:rPr>
              <a:t>Merci parce que tu es avec nous tous les jours.</a:t>
            </a:r>
          </a:p>
          <a:p>
            <a:endParaRPr lang="fr-FR" sz="1587" b="1" dirty="0">
              <a:solidFill>
                <a:srgbClr val="FFFF66"/>
              </a:solidFill>
            </a:endParaRPr>
          </a:p>
          <a:p>
            <a:r>
              <a:rPr lang="fr-FR" sz="3069" b="1" dirty="0">
                <a:solidFill>
                  <a:srgbClr val="FFFF66"/>
                </a:solidFill>
              </a:rPr>
              <a:t>Soutiens-nous, nous t’en prions,</a:t>
            </a:r>
          </a:p>
          <a:p>
            <a:endParaRPr lang="fr-FR" sz="1587" b="1" dirty="0">
              <a:solidFill>
                <a:srgbClr val="FFFF66"/>
              </a:solidFill>
            </a:endParaRPr>
          </a:p>
          <a:p>
            <a:r>
              <a:rPr lang="fr-FR" sz="3069" b="1" dirty="0">
                <a:solidFill>
                  <a:srgbClr val="FFFF66"/>
                </a:solidFill>
              </a:rPr>
              <a:t>dans notre lutte pour la justice, </a:t>
            </a:r>
          </a:p>
          <a:p>
            <a:endParaRPr lang="fr-FR" sz="1587" b="1" dirty="0">
              <a:solidFill>
                <a:srgbClr val="FFFF66"/>
              </a:solidFill>
            </a:endParaRPr>
          </a:p>
          <a:p>
            <a:r>
              <a:rPr lang="fr-FR" sz="3069" b="1" dirty="0">
                <a:solidFill>
                  <a:srgbClr val="FFFF66"/>
                </a:solidFill>
              </a:rPr>
              <a:t>l’amour et la paix.</a:t>
            </a:r>
          </a:p>
          <a:p>
            <a:endParaRPr lang="fr-FR" sz="190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970</Words>
  <Application>Microsoft Office PowerPoint</Application>
  <PresentationFormat>Affichage à l'écran (4:3)</PresentationFormat>
  <Paragraphs>248</Paragraphs>
  <Slides>41</Slides>
  <Notes>25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41</vt:i4>
      </vt:variant>
    </vt:vector>
  </HeadingPairs>
  <TitlesOfParts>
    <vt:vector size="51" baseType="lpstr">
      <vt:lpstr>Microsoft YaHei</vt:lpstr>
      <vt:lpstr>AdvTT7329fd89.I</vt:lpstr>
      <vt:lpstr>AdvTTe45e47d2</vt:lpstr>
      <vt:lpstr>Arial</vt:lpstr>
      <vt:lpstr>Calibri</vt:lpstr>
      <vt:lpstr>Calibri Light</vt:lpstr>
      <vt:lpstr>Courier New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Francois SCHWAAB</dc:creator>
  <cp:lastModifiedBy>JMT</cp:lastModifiedBy>
  <cp:revision>124</cp:revision>
  <dcterms:created xsi:type="dcterms:W3CDTF">2020-10-16T13:17:18Z</dcterms:created>
  <dcterms:modified xsi:type="dcterms:W3CDTF">2021-02-05T07:15:52Z</dcterms:modified>
</cp:coreProperties>
</file>