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handoutMasterIdLst>
    <p:handoutMasterId r:id="rId76"/>
  </p:handoutMasterIdLst>
  <p:sldIdLst>
    <p:sldId id="262" r:id="rId2"/>
    <p:sldId id="394" r:id="rId3"/>
    <p:sldId id="344" r:id="rId4"/>
    <p:sldId id="345" r:id="rId5"/>
    <p:sldId id="346" r:id="rId6"/>
    <p:sldId id="337" r:id="rId7"/>
    <p:sldId id="347" r:id="rId8"/>
    <p:sldId id="301" r:id="rId9"/>
    <p:sldId id="285" r:id="rId10"/>
    <p:sldId id="354" r:id="rId11"/>
    <p:sldId id="286" r:id="rId12"/>
    <p:sldId id="380" r:id="rId13"/>
    <p:sldId id="303" r:id="rId14"/>
    <p:sldId id="307" r:id="rId15"/>
    <p:sldId id="306" r:id="rId16"/>
    <p:sldId id="311" r:id="rId17"/>
    <p:sldId id="312" r:id="rId18"/>
    <p:sldId id="313" r:id="rId19"/>
    <p:sldId id="314" r:id="rId20"/>
    <p:sldId id="315" r:id="rId21"/>
    <p:sldId id="349" r:id="rId22"/>
    <p:sldId id="352" r:id="rId23"/>
    <p:sldId id="317" r:id="rId24"/>
    <p:sldId id="318" r:id="rId25"/>
    <p:sldId id="320" r:id="rId26"/>
    <p:sldId id="333" r:id="rId27"/>
    <p:sldId id="322" r:id="rId28"/>
    <p:sldId id="326" r:id="rId29"/>
    <p:sldId id="324" r:id="rId30"/>
    <p:sldId id="376" r:id="rId31"/>
    <p:sldId id="382" r:id="rId32"/>
    <p:sldId id="379" r:id="rId33"/>
    <p:sldId id="335" r:id="rId34"/>
    <p:sldId id="289" r:id="rId35"/>
    <p:sldId id="316" r:id="rId36"/>
    <p:sldId id="377" r:id="rId37"/>
    <p:sldId id="287" r:id="rId38"/>
    <p:sldId id="385" r:id="rId39"/>
    <p:sldId id="387" r:id="rId40"/>
    <p:sldId id="302" r:id="rId41"/>
    <p:sldId id="357" r:id="rId42"/>
    <p:sldId id="362" r:id="rId43"/>
    <p:sldId id="363" r:id="rId44"/>
    <p:sldId id="364" r:id="rId45"/>
    <p:sldId id="365" r:id="rId46"/>
    <p:sldId id="390" r:id="rId47"/>
    <p:sldId id="372" r:id="rId48"/>
    <p:sldId id="370" r:id="rId49"/>
    <p:sldId id="366" r:id="rId50"/>
    <p:sldId id="373" r:id="rId51"/>
    <p:sldId id="367" r:id="rId52"/>
    <p:sldId id="369" r:id="rId53"/>
    <p:sldId id="368" r:id="rId54"/>
    <p:sldId id="374" r:id="rId55"/>
    <p:sldId id="359" r:id="rId56"/>
    <p:sldId id="389" r:id="rId57"/>
    <p:sldId id="386" r:id="rId58"/>
    <p:sldId id="328" r:id="rId59"/>
    <p:sldId id="290" r:id="rId60"/>
    <p:sldId id="291" r:id="rId61"/>
    <p:sldId id="292" r:id="rId62"/>
    <p:sldId id="293" r:id="rId63"/>
    <p:sldId id="294" r:id="rId64"/>
    <p:sldId id="296" r:id="rId65"/>
    <p:sldId id="295" r:id="rId66"/>
    <p:sldId id="299" r:id="rId67"/>
    <p:sldId id="298" r:id="rId68"/>
    <p:sldId id="388" r:id="rId69"/>
    <p:sldId id="391" r:id="rId70"/>
    <p:sldId id="392" r:id="rId71"/>
    <p:sldId id="393" r:id="rId72"/>
    <p:sldId id="331" r:id="rId73"/>
    <p:sldId id="329" r:id="rId7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B2DE82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89" autoAdjust="0"/>
    <p:restoredTop sz="84161" autoAdjust="0"/>
  </p:normalViewPr>
  <p:slideViewPr>
    <p:cSldViewPr>
      <p:cViewPr varScale="1">
        <p:scale>
          <a:sx n="51" d="100"/>
          <a:sy n="51" d="100"/>
        </p:scale>
        <p:origin x="96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184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onn&#233;es\CONFERENCE-BAGNOLS-2020\R&#233;chauffement\CO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onn&#233;es\CONFERENCE-BAGNOLS-2020\R&#233;chauffement\CO2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onn&#233;es\CONF&#201;RENCE-FJT-2018\R&#233;chauffement\M&#233;tha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BA-4DBA-9CC8-4D46F55AEF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BA-4DBA-9CC8-4D46F55AEF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BA-4DBA-9CC8-4D46F55AEF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DBA-4DBA-9CC8-4D46F55AEF9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DBA-4DBA-9CC8-4D46F55AEF9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DBA-4DBA-9CC8-4D46F55AEF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'Feuille-1'!$B$3:$B$8</c:f>
              <c:strCache>
                <c:ptCount val="6"/>
                <c:pt idx="0">
                  <c:v>Énergie</c:v>
                </c:pt>
                <c:pt idx="1">
                  <c:v>Agriculture</c:v>
                </c:pt>
                <c:pt idx="2">
                  <c:v>Industrie</c:v>
                </c:pt>
                <c:pt idx="3">
                  <c:v>Transports</c:v>
                </c:pt>
                <c:pt idx="4">
                  <c:v>Bâtiments</c:v>
                </c:pt>
                <c:pt idx="5">
                  <c:v>Divers</c:v>
                </c:pt>
              </c:strCache>
            </c:strRef>
          </c:cat>
          <c:val>
            <c:numRef>
              <c:f>'Feuille-1'!$C$3:$C$8</c:f>
              <c:numCache>
                <c:formatCode>General</c:formatCode>
                <c:ptCount val="6"/>
                <c:pt idx="0">
                  <c:v>25</c:v>
                </c:pt>
                <c:pt idx="1">
                  <c:v>24</c:v>
                </c:pt>
                <c:pt idx="2">
                  <c:v>21</c:v>
                </c:pt>
                <c:pt idx="3">
                  <c:v>14</c:v>
                </c:pt>
                <c:pt idx="4">
                  <c:v>6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DBA-4DBA-9CC8-4D46F55AE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869987630301307E-3"/>
          <c:y val="0.78707706356068097"/>
          <c:w val="0.83047510675858005"/>
          <c:h val="0.212922936439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71-4930-9A33-27D9D5972843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71-4930-9A33-27D9D5972843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C71-4930-9A33-27D9D5972843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C71-4930-9A33-27D9D5972843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C71-4930-9A33-27D9D597284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C71-4930-9A33-27D9D59728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'Feuille-1'!$B$30:$B$35</c:f>
              <c:strCache>
                <c:ptCount val="6"/>
                <c:pt idx="0">
                  <c:v>Transports</c:v>
                </c:pt>
                <c:pt idx="1">
                  <c:v>Industrie</c:v>
                </c:pt>
                <c:pt idx="2">
                  <c:v>Agriculture</c:v>
                </c:pt>
                <c:pt idx="3">
                  <c:v>Bâtiment</c:v>
                </c:pt>
                <c:pt idx="4">
                  <c:v>Énergie</c:v>
                </c:pt>
                <c:pt idx="5">
                  <c:v>Divers</c:v>
                </c:pt>
              </c:strCache>
            </c:strRef>
          </c:cat>
          <c:val>
            <c:numRef>
              <c:f>'Feuille-1'!$C$30:$C$35</c:f>
              <c:numCache>
                <c:formatCode>General</c:formatCode>
                <c:ptCount val="6"/>
                <c:pt idx="0">
                  <c:v>29</c:v>
                </c:pt>
                <c:pt idx="1">
                  <c:v>20</c:v>
                </c:pt>
                <c:pt idx="2">
                  <c:v>17</c:v>
                </c:pt>
                <c:pt idx="3">
                  <c:v>17</c:v>
                </c:pt>
                <c:pt idx="4">
                  <c:v>11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C71-4930-9A33-27D9D59728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8638540624204"/>
          <c:y val="0.77034302468737004"/>
          <c:w val="0.78375032376175846"/>
          <c:h val="0.229656975312629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127985564304497"/>
          <c:y val="6.7038327209559906E-2"/>
          <c:w val="0.390218066491689"/>
          <c:h val="0.6234409625317319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95-46D4-B91F-151BE4EC2C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095-46D4-B91F-151BE4EC2C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095-46D4-B91F-151BE4EC2C7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095-46D4-B91F-151BE4EC2C7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095-46D4-B91F-151BE4EC2C7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095-46D4-B91F-151BE4EC2C7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095-46D4-B91F-151BE4EC2C7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095-46D4-B91F-151BE4EC2C7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D095-46D4-B91F-151BE4EC2C7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D095-46D4-B91F-151BE4EC2C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'Feuil1 (2)'!$B$16:$B$25</c:f>
              <c:strCache>
                <c:ptCount val="10"/>
                <c:pt idx="0">
                  <c:v>01-fermentation digestive</c:v>
                </c:pt>
                <c:pt idx="1">
                  <c:v>02-culture du riz</c:v>
                </c:pt>
                <c:pt idx="2">
                  <c:v>03-autres sources agricoles</c:v>
                </c:pt>
                <c:pt idx="3">
                  <c:v>04-agriculture</c:v>
                </c:pt>
                <c:pt idx="4">
                  <c:v>05-extraction de charbon</c:v>
                </c:pt>
                <c:pt idx="5">
                  <c:v>06-exploitation pétrolière et gazière</c:v>
                </c:pt>
                <c:pt idx="6">
                  <c:v>07-sources fixes et mobiles</c:v>
                </c:pt>
                <c:pt idx="7">
                  <c:v>08-enfouissement des déchets</c:v>
                </c:pt>
                <c:pt idx="8">
                  <c:v>09-eaux usées</c:v>
                </c:pt>
                <c:pt idx="9">
                  <c:v>10-biomasse</c:v>
                </c:pt>
              </c:strCache>
            </c:strRef>
          </c:cat>
          <c:val>
            <c:numRef>
              <c:f>'Feuil1 (2)'!$C$16:$C$25</c:f>
              <c:numCache>
                <c:formatCode>General</c:formatCode>
                <c:ptCount val="10"/>
                <c:pt idx="0">
                  <c:v>27</c:v>
                </c:pt>
                <c:pt idx="1">
                  <c:v>7</c:v>
                </c:pt>
                <c:pt idx="2">
                  <c:v>6</c:v>
                </c:pt>
                <c:pt idx="3">
                  <c:v>3</c:v>
                </c:pt>
                <c:pt idx="4">
                  <c:v>8</c:v>
                </c:pt>
                <c:pt idx="5">
                  <c:v>24</c:v>
                </c:pt>
                <c:pt idx="6">
                  <c:v>4</c:v>
                </c:pt>
                <c:pt idx="7">
                  <c:v>12</c:v>
                </c:pt>
                <c:pt idx="8">
                  <c:v>6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095-46D4-B91F-151BE4EC2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0252281760089397"/>
          <c:w val="1"/>
          <c:h val="0.29717421155507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0.12773</cdr:x>
      <cdr:y>0</cdr:y>
    </cdr:from>
    <cdr:to>
      <cdr:x>0.33364</cdr:x>
      <cdr:y>0.07287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571FA54E-D32C-478C-AC46-9587100C80DE}"/>
            </a:ext>
          </a:extLst>
        </cdr:cNvPr>
        <cdr:cNvSpPr txBox="1"/>
      </cdr:nvSpPr>
      <cdr:spPr>
        <a:xfrm xmlns:a="http://schemas.openxmlformats.org/drawingml/2006/main">
          <a:off x="657572" y="0"/>
          <a:ext cx="106000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2000" b="1" dirty="0"/>
            <a:t>MONDE : 32,84 Gt/an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0.10481</cdr:x>
      <cdr:y>0</cdr:y>
    </cdr:from>
    <cdr:to>
      <cdr:x>0.87425</cdr:x>
      <cdr:y>0.07859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CD122BCA-3704-45B5-83BC-44AC10C01F2B}"/>
            </a:ext>
          </a:extLst>
        </cdr:cNvPr>
        <cdr:cNvSpPr txBox="1"/>
      </cdr:nvSpPr>
      <cdr:spPr>
        <a:xfrm xmlns:a="http://schemas.openxmlformats.org/drawingml/2006/main">
          <a:off x="569756" y="0"/>
          <a:ext cx="4182772" cy="3883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2000" b="1" dirty="0"/>
            <a:t>France : 0,31 Gt/an soit 0,9</a:t>
          </a:r>
          <a:r>
            <a:rPr lang="fr-FR" sz="2000" b="1"/>
            <a:t>% - 19</a:t>
          </a:r>
          <a:r>
            <a:rPr lang="fr-FR" sz="2000" b="1" baseline="30000"/>
            <a:t>ème</a:t>
          </a:r>
          <a:endParaRPr lang="fr-FR" sz="2000" b="1" baseline="300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3D047-568D-4292-9AE5-353BEC71B69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0CFE0-EB1E-4FB9-9CA5-06C2EDD74B6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EACE5-763E-442F-BCE8-2A26C80846FC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1FCDB-F5E1-4561-BF6A-E8DA727204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805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7243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882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889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497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312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404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9495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29</a:t>
            </a:fld>
            <a:endParaRPr lang="fr-F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9989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6169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20986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34</a:t>
            </a:fld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35</a:t>
            </a:fld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7932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37</a:t>
            </a:fld>
            <a:endParaRPr 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7084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1237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078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0886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33990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711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15342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9062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4583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9758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1908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25308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45346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86390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423564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49394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35156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2859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07687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58</a:t>
            </a:fld>
            <a:endParaRPr lang="fr-FR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59</a:t>
            </a:fld>
            <a:endParaRPr lang="fr-F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60</a:t>
            </a:fld>
            <a:endParaRPr lang="fr-F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61</a:t>
            </a:fld>
            <a:endParaRPr lang="fr-FR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62</a:t>
            </a:fld>
            <a:endParaRPr lang="fr-FR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63</a:t>
            </a:fld>
            <a:endParaRPr lang="fr-F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64</a:t>
            </a:fld>
            <a:endParaRPr lang="fr-F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65</a:t>
            </a:fld>
            <a:endParaRPr lang="fr-FR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66</a:t>
            </a:fld>
            <a:endParaRPr lang="fr-FR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67</a:t>
            </a:fld>
            <a:endParaRPr lang="fr-FR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29215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69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11469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70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91832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71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3645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72</a:t>
            </a:fld>
            <a:endParaRPr lang="fr-FR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73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DE8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70778-6D7D-4CE0-A0B6-955BADE343BF}" type="datetimeFigureOut">
              <a:rPr lang="fr-FR" smtClean="0"/>
              <a:pPr/>
              <a:t>05/02/2021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C724E-4C84-4B97-B9CC-9ED4D9250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4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crises écologiques actuelles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pic>
        <p:nvPicPr>
          <p:cNvPr id="5" name="Image 4" descr="9759b797459172ebf95638b56cbda704_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037" y="1628800"/>
            <a:ext cx="7509926" cy="4693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Différents aspects 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997565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just">
              <a:defRPr/>
            </a:pPr>
            <a:endParaRPr lang="fr-FR" sz="32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355600" indent="-355600" algn="just">
              <a:buFontTx/>
              <a:buChar char="-"/>
              <a:defRPr/>
            </a:pPr>
            <a:r>
              <a:rPr lang="fr-FR" sz="40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L’effondrement de la biodiversité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74C7B7-7AC4-4D09-BCEC-F5A8BB6C853A}"/>
              </a:ext>
            </a:extLst>
          </p:cNvPr>
          <p:cNvSpPr/>
          <p:nvPr/>
        </p:nvSpPr>
        <p:spPr>
          <a:xfrm>
            <a:off x="683568" y="2564904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38138" algn="just">
              <a:buFontTx/>
              <a:buChar char="-"/>
              <a:defRPr/>
            </a:pPr>
            <a:r>
              <a:rPr lang="fr-FR" sz="40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Le réchauffement climatique</a:t>
            </a:r>
            <a:endParaRPr lang="fr-FR" sz="40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F0ADEE-A774-40D7-95C1-3D074E749BA1}"/>
              </a:ext>
            </a:extLst>
          </p:cNvPr>
          <p:cNvSpPr/>
          <p:nvPr/>
        </p:nvSpPr>
        <p:spPr>
          <a:xfrm>
            <a:off x="683568" y="3585211"/>
            <a:ext cx="813690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38138" algn="just">
              <a:buFontTx/>
              <a:buChar char="-"/>
              <a:defRPr/>
            </a:pPr>
            <a:r>
              <a:rPr lang="fr-FR" sz="4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itchFamily="34" charset="0"/>
                <a:cs typeface="Times New Roman" pitchFamily="18" charset="0"/>
              </a:rPr>
              <a:t>La pollution massive généralisée</a:t>
            </a:r>
          </a:p>
          <a:p>
            <a:pPr marL="355600" indent="-338138" algn="just">
              <a:buFontTx/>
              <a:buChar char="-"/>
              <a:defRPr/>
            </a:pPr>
            <a:endParaRPr lang="fr-FR" sz="2500" b="1" dirty="0">
              <a:solidFill>
                <a:schemeClr val="bg2">
                  <a:lumMod val="40000"/>
                  <a:lumOff val="6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355600" indent="-338138" algn="just">
              <a:buFontTx/>
              <a:buChar char="-"/>
              <a:defRPr/>
            </a:pPr>
            <a:r>
              <a:rPr lang="fr-FR" sz="4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itchFamily="34" charset="0"/>
                <a:cs typeface="Times New Roman" pitchFamily="18" charset="0"/>
              </a:rPr>
              <a:t>L’épuisement des ressources</a:t>
            </a:r>
          </a:p>
          <a:p>
            <a:pPr marL="355600" indent="-338138" algn="just">
              <a:buFontTx/>
              <a:buChar char="-"/>
              <a:defRPr/>
            </a:pPr>
            <a:endParaRPr lang="fr-FR" sz="2500" b="1" dirty="0">
              <a:solidFill>
                <a:schemeClr val="bg2">
                  <a:lumMod val="40000"/>
                  <a:lumOff val="6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355600" indent="-338138" algn="just">
              <a:buFontTx/>
              <a:buChar char="-"/>
              <a:defRPr/>
            </a:pPr>
            <a:r>
              <a:rPr lang="fr-FR" sz="4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itchFamily="34" charset="0"/>
                <a:cs typeface="Times New Roman" pitchFamily="18" charset="0"/>
              </a:rPr>
              <a:t>Les effets sur les sociétés humaines</a:t>
            </a:r>
            <a:endParaRPr lang="fr-FR" sz="4000" dirty="0">
              <a:solidFill>
                <a:schemeClr val="bg2">
                  <a:lumMod val="40000"/>
                  <a:lumOff val="6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Quelques éléments d’écologie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15285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Biodiversité = </a:t>
            </a:r>
            <a:r>
              <a:rPr lang="fr-FR" sz="36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diversité de la vie sur la Terre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B364A2A-9118-42EE-868A-F1002BC0802E}"/>
              </a:ext>
            </a:extLst>
          </p:cNvPr>
          <p:cNvGrpSpPr/>
          <p:nvPr/>
        </p:nvGrpSpPr>
        <p:grpSpPr>
          <a:xfrm>
            <a:off x="0" y="1799185"/>
            <a:ext cx="9144000" cy="5017889"/>
            <a:chOff x="0" y="1799185"/>
            <a:chExt cx="9144000" cy="501788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038943-C7CB-4DC7-AE72-3092DECDA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99185"/>
              <a:ext cx="9144000" cy="501788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4F56715-C49E-4034-87ED-7AF023EB0C87}"/>
                </a:ext>
              </a:extLst>
            </p:cNvPr>
            <p:cNvSpPr txBox="1"/>
            <p:nvPr/>
          </p:nvSpPr>
          <p:spPr>
            <a:xfrm>
              <a:off x="338381" y="2492896"/>
              <a:ext cx="2649443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b="1" dirty="0">
                  <a:latin typeface="Calibri" pitchFamily="34" charset="0"/>
                  <a:cs typeface="Times New Roman" pitchFamily="18" charset="0"/>
                </a:rPr>
                <a:t>La hiérarchie</a:t>
              </a:r>
            </a:p>
            <a:p>
              <a:r>
                <a:rPr lang="fr-FR" sz="2800" b="1" dirty="0">
                  <a:latin typeface="Calibri" pitchFamily="34" charset="0"/>
                  <a:cs typeface="Times New Roman" pitchFamily="18" charset="0"/>
                </a:rPr>
                <a:t>de l’organisation</a:t>
              </a:r>
            </a:p>
            <a:p>
              <a:r>
                <a:rPr lang="fr-FR" sz="2800" b="1" dirty="0">
                  <a:latin typeface="Calibri" pitchFamily="34" charset="0"/>
                  <a:cs typeface="Times New Roman" pitchFamily="18" charset="0"/>
                </a:rPr>
                <a:t>du vivant</a:t>
              </a:r>
              <a:endParaRPr lang="fr-FR" sz="2800" dirty="0"/>
            </a:p>
          </p:txBody>
        </p:sp>
        <p:sp>
          <p:nvSpPr>
            <p:cNvPr id="7" name="Flèche : double flèche verticale 6">
              <a:extLst>
                <a:ext uri="{FF2B5EF4-FFF2-40B4-BE49-F238E27FC236}">
                  <a16:creationId xmlns:a16="http://schemas.microsoft.com/office/drawing/2014/main" id="{731D746E-5DA8-4002-BAAA-79EEB08566F6}"/>
                </a:ext>
              </a:extLst>
            </p:cNvPr>
            <p:cNvSpPr/>
            <p:nvPr/>
          </p:nvSpPr>
          <p:spPr>
            <a:xfrm>
              <a:off x="3563888" y="3941391"/>
              <a:ext cx="360040" cy="2575445"/>
            </a:xfrm>
            <a:prstGeom prst="up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Flèche : double flèche verticale 7">
              <a:extLst>
                <a:ext uri="{FF2B5EF4-FFF2-40B4-BE49-F238E27FC236}">
                  <a16:creationId xmlns:a16="http://schemas.microsoft.com/office/drawing/2014/main" id="{A4F5418B-9A6F-4747-BF97-56219BBBAA6C}"/>
                </a:ext>
              </a:extLst>
            </p:cNvPr>
            <p:cNvSpPr/>
            <p:nvPr/>
          </p:nvSpPr>
          <p:spPr>
            <a:xfrm>
              <a:off x="3563888" y="2780928"/>
              <a:ext cx="360040" cy="1096963"/>
            </a:xfrm>
            <a:prstGeom prst="upDownArrow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610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Quelques éléments d’écologie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84784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La hiérarchie de l’organisation du vivant :</a:t>
            </a:r>
          </a:p>
          <a:p>
            <a:pPr marL="17463" algn="just"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931863" lvl="1" indent="-457200" algn="just"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Le gène : 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élément d’un chromosome constitué d’ADN et conditionnant la transmission et l’expression d’un caractère héréditaire déterminé.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71E0E6-87F5-44E4-87F8-786738B43C04}"/>
              </a:ext>
            </a:extLst>
          </p:cNvPr>
          <p:cNvSpPr/>
          <p:nvPr/>
        </p:nvSpPr>
        <p:spPr>
          <a:xfrm>
            <a:off x="0" y="3700189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1863" lvl="1" indent="-457200" algn="just"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L’espèce : 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ensemble d’êtres vivants dont les individus peuvent se reproduire entre eux et engendrer une descendance féconde.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2AEB1-72F6-457F-A05B-2CCD5683E36C}"/>
              </a:ext>
            </a:extLst>
          </p:cNvPr>
          <p:cNvSpPr/>
          <p:nvPr/>
        </p:nvSpPr>
        <p:spPr>
          <a:xfrm>
            <a:off x="0" y="5215492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1863" lvl="1" indent="-457200" algn="just"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La population : 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ensemble d’individus d’une même espèce vivant sur un territoire donné.</a:t>
            </a:r>
          </a:p>
          <a:p>
            <a:pPr marL="931863" lvl="1" indent="-457200" algn="just">
              <a:buFont typeface="Arial" panose="020B0604020202020204" pitchFamily="34" charset="0"/>
              <a:buChar char="•"/>
              <a:defRPr/>
            </a:pPr>
            <a:endParaRPr lang="fr-FR" sz="28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78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Quelques éléments d’écologie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84784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Écosystème, biome et biosphère :</a:t>
            </a:r>
          </a:p>
          <a:p>
            <a:pPr marL="17463" algn="just"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931863" lvl="1" indent="-457200" algn="just"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L’écosystème :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 ensemble formé par une communauté d'êtres vivants en interrelation (biocénose) avec son environnement (biotope). Synonyme :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habitat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pour une espèce.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2AEB1-72F6-457F-A05B-2CCD5683E36C}"/>
              </a:ext>
            </a:extLst>
          </p:cNvPr>
          <p:cNvSpPr/>
          <p:nvPr/>
        </p:nvSpPr>
        <p:spPr>
          <a:xfrm>
            <a:off x="-19962" y="414908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1863" lvl="1" indent="-457200" algn="just"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Le biome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: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ensemble d’écosystèmes caractéristiques d’une aire biogéographique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2D5236-ADF2-4BBD-AC3B-EA29840237B0}"/>
              </a:ext>
            </a:extLst>
          </p:cNvPr>
          <p:cNvSpPr/>
          <p:nvPr/>
        </p:nvSpPr>
        <p:spPr>
          <a:xfrm>
            <a:off x="16768" y="52209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1863" lvl="1" indent="-457200" algn="just"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La biosphère :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ensemble des organismes vivants et de leurs milieux de vie, soit la totalité des écosystèmes présents sur la terre.</a:t>
            </a:r>
          </a:p>
        </p:txBody>
      </p:sp>
    </p:spTree>
    <p:extLst>
      <p:ext uri="{BB962C8B-B14F-4D97-AF65-F5344CB8AC3E}">
        <p14:creationId xmlns:p14="http://schemas.microsoft.com/office/powerpoint/2010/main" val="239356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Quelques éléments d’écologie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68760"/>
            <a:ext cx="9144000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3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La biomasse = </a:t>
            </a:r>
            <a:r>
              <a:rPr lang="fr-FR" sz="33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masse totale des organismes vivants</a:t>
            </a:r>
          </a:p>
          <a:p>
            <a:pPr marL="17463" algn="just">
              <a:defRPr/>
            </a:pPr>
            <a:endParaRPr lang="fr-FR" sz="32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17463" algn="just">
              <a:buFontTx/>
              <a:buChar char="-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Flux solaire constant 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=&gt;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biomasse constante des vertébrés 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que ce flux peut faire vivre !</a:t>
            </a:r>
          </a:p>
          <a:p>
            <a:pPr marL="17463" algn="just"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17463" algn="just">
              <a:buFontTx/>
              <a:buChar char="-"/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Il y a 5 000 ans :</a:t>
            </a:r>
          </a:p>
          <a:p>
            <a:pPr marL="17463" algn="just"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	- 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humains + cheptel domestique =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1% 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BM Vertébrés Terrestres</a:t>
            </a:r>
          </a:p>
          <a:p>
            <a:pPr marL="17463" algn="just"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-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Aujourd’hui :</a:t>
            </a:r>
          </a:p>
          <a:p>
            <a:pPr marL="17463" algn="just"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	- 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humains + cheptel domestique =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95%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BM Vertébrés Terrestres</a:t>
            </a:r>
          </a:p>
          <a:p>
            <a:pPr marL="17463" algn="just">
              <a:defRPr/>
            </a:pPr>
            <a:endParaRPr lang="fr-FR" sz="28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17463" algn="ctr"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Cette progression considérable entraîne de facto un effondrement de la biodiversité</a:t>
            </a:r>
          </a:p>
          <a:p>
            <a:pPr marL="17463" algn="just">
              <a:defRPr/>
            </a:pPr>
            <a:endParaRPr lang="fr-FR" sz="32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696464"/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Image 4" descr="Figure 1 - Répartition de la biomasse en fonction des groupes d'êtres vivants_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82670"/>
            <a:ext cx="9144000" cy="4341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Quelques éléments d’écologie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54043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L’équation de la vie sur terre :</a:t>
            </a:r>
          </a:p>
          <a:p>
            <a:pPr marL="17463" algn="just"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931863" lvl="1" indent="-457200" algn="just"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Flux solaire constant 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=&gt;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biomasse constante 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que ce flux peut faire vivre.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4EBA1C-44CB-43C2-BDE1-624BA8AA2452}"/>
              </a:ext>
            </a:extLst>
          </p:cNvPr>
          <p:cNvSpPr/>
          <p:nvPr/>
        </p:nvSpPr>
        <p:spPr>
          <a:xfrm>
            <a:off x="0" y="3126108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L’évolution de la BM des vertébrés terrestres :</a:t>
            </a:r>
          </a:p>
          <a:p>
            <a:pPr marL="17463" algn="just"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931863" lvl="1" indent="-457200" algn="just"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Il y a environ 5 000 ans :</a:t>
            </a:r>
          </a:p>
          <a:p>
            <a:pPr marL="931863" lvl="2" algn="just">
              <a:defRPr/>
            </a:pP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humains + cheptel domestique =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1% 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BM Vertébrés Terrestres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5271FB-03F6-482B-806B-EE1707281B96}"/>
              </a:ext>
            </a:extLst>
          </p:cNvPr>
          <p:cNvSpPr/>
          <p:nvPr/>
        </p:nvSpPr>
        <p:spPr>
          <a:xfrm>
            <a:off x="0" y="489236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1863" lvl="1" indent="-457200" algn="just"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Aujourd’hui :</a:t>
            </a:r>
          </a:p>
          <a:p>
            <a:pPr marL="17463" algn="just"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	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humains + cheptel domestique =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95%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BM Vertébrés Terrestres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7FB79C-4FE5-4338-B962-423CF207A427}"/>
              </a:ext>
            </a:extLst>
          </p:cNvPr>
          <p:cNvSpPr/>
          <p:nvPr/>
        </p:nvSpPr>
        <p:spPr>
          <a:xfrm>
            <a:off x="0" y="5900536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Cette progression considérable entraîne de facto un effondrement de la biodiversité des vertébrés terrestres</a:t>
            </a:r>
          </a:p>
        </p:txBody>
      </p:sp>
    </p:spTree>
    <p:extLst>
      <p:ext uri="{BB962C8B-B14F-4D97-AF65-F5344CB8AC3E}">
        <p14:creationId xmlns:p14="http://schemas.microsoft.com/office/powerpoint/2010/main" val="111642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Tit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1174718"/>
            <a:ext cx="7200800" cy="542588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L’effondrement de la biodiversité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9230" y="332656"/>
            <a:ext cx="83670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 constat (1)</a:t>
            </a:r>
          </a:p>
          <a:p>
            <a:pPr algn="ctr"/>
            <a:r>
              <a:rPr lang="fr-FR" sz="4000" b="1" dirty="0">
                <a:solidFill>
                  <a:srgbClr val="008000"/>
                </a:solidFill>
              </a:rPr>
              <a:t>La réduction des populations animales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-8114" y="171590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Entre 1970 et 2010, </a:t>
            </a:r>
            <a:r>
              <a:rPr lang="fr-FR" sz="4000" b="1" dirty="0">
                <a:solidFill>
                  <a:schemeClr val="bg2">
                    <a:lumMod val="50000"/>
                  </a:schemeClr>
                </a:solidFill>
              </a:rPr>
              <a:t>52</a:t>
            </a:r>
            <a:r>
              <a:rPr lang="fr-FR" sz="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4000" b="1" dirty="0">
                <a:solidFill>
                  <a:schemeClr val="bg2">
                    <a:lumMod val="50000"/>
                  </a:schemeClr>
                </a:solidFill>
              </a:rPr>
              <a:t>%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des </a:t>
            </a:r>
            <a:r>
              <a:rPr lang="fr-FR" sz="2600" b="1" u="sng" dirty="0">
                <a:solidFill>
                  <a:schemeClr val="bg2">
                    <a:lumMod val="50000"/>
                  </a:schemeClr>
                </a:solidFill>
              </a:rPr>
              <a:t>populations animales</a:t>
            </a:r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 ont disparu</a:t>
            </a:r>
            <a:r>
              <a:rPr lang="fr-FR" sz="6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978299"/>
              </p:ext>
            </p:extLst>
          </p:nvPr>
        </p:nvGraphicFramePr>
        <p:xfrm>
          <a:off x="755576" y="2483604"/>
          <a:ext cx="7704856" cy="1371600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{69CF1AB2-1976-4502-BF36-3FF5EA218861}</a:tableStyleId>
              </a:tblPr>
              <a:tblGrid>
                <a:gridCol w="3775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3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36</a:t>
                      </a:r>
                      <a:r>
                        <a:rPr lang="fr-FR" sz="24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% en région tempérée</a:t>
                      </a:r>
                      <a:endParaRPr lang="fr-FR" sz="24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008000"/>
                          </a:solidFill>
                        </a:rPr>
                        <a:t>Faune terrestre :</a:t>
                      </a:r>
                      <a:r>
                        <a:rPr lang="fr-FR" sz="2400" b="1" baseline="0" dirty="0">
                          <a:solidFill>
                            <a:srgbClr val="008000"/>
                          </a:solidFill>
                        </a:rPr>
                        <a:t> 39 %</a:t>
                      </a:r>
                      <a:endParaRPr lang="fr-FR" sz="2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56% en région tropicale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008000"/>
                          </a:solidFill>
                        </a:rPr>
                        <a:t>Faune d’eau douce : 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008000"/>
                          </a:solidFill>
                        </a:rPr>
                        <a:t>Faune marine : 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e 2">
            <a:extLst>
              <a:ext uri="{FF2B5EF4-FFF2-40B4-BE49-F238E27FC236}">
                <a16:creationId xmlns:a16="http://schemas.microsoft.com/office/drawing/2014/main" id="{6E2D7F25-3131-4097-A653-586A4BE2F923}"/>
              </a:ext>
            </a:extLst>
          </p:cNvPr>
          <p:cNvGrpSpPr/>
          <p:nvPr/>
        </p:nvGrpSpPr>
        <p:grpSpPr>
          <a:xfrm>
            <a:off x="539552" y="4067780"/>
            <a:ext cx="2048125" cy="2601580"/>
            <a:chOff x="539552" y="3933056"/>
            <a:chExt cx="2048125" cy="2601580"/>
          </a:xfrm>
        </p:grpSpPr>
        <p:pic>
          <p:nvPicPr>
            <p:cNvPr id="9" name="Image 8" descr="Rhinolophe-euryale_Hibernation_002_Yoann-Peyrard.jpg"/>
            <p:cNvPicPr>
              <a:picLocks noChangeAspect="1"/>
            </p:cNvPicPr>
            <p:nvPr/>
          </p:nvPicPr>
          <p:blipFill>
            <a:blip r:embed="rId3" cstate="print"/>
            <a:srcRect l="25536" r="17009"/>
            <a:stretch>
              <a:fillRect/>
            </a:stretch>
          </p:blipFill>
          <p:spPr>
            <a:xfrm>
              <a:off x="611560" y="3933056"/>
              <a:ext cx="1923608" cy="2232000"/>
            </a:xfrm>
            <a:prstGeom prst="rect">
              <a:avLst/>
            </a:prstGeom>
          </p:spPr>
        </p:pic>
        <p:sp>
          <p:nvSpPr>
            <p:cNvPr id="13" name="ZoneTexte 12"/>
            <p:cNvSpPr txBox="1"/>
            <p:nvPr/>
          </p:nvSpPr>
          <p:spPr>
            <a:xfrm>
              <a:off x="539552" y="6165304"/>
              <a:ext cx="2048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dirty="0">
                  <a:solidFill>
                    <a:schemeClr val="bg2">
                      <a:lumMod val="50000"/>
                    </a:schemeClr>
                  </a:solidFill>
                </a:rPr>
                <a:t>Rhinolophe </a:t>
              </a:r>
              <a:r>
                <a:rPr lang="fr-FR" b="1" i="1" dirty="0" err="1">
                  <a:solidFill>
                    <a:schemeClr val="bg2">
                      <a:lumMod val="50000"/>
                    </a:schemeClr>
                  </a:solidFill>
                </a:rPr>
                <a:t>euryale</a:t>
              </a:r>
              <a:endParaRPr lang="fr-FR" b="1" i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DC66C4-5DD5-4920-9BFC-3574F06D5FA2}"/>
              </a:ext>
            </a:extLst>
          </p:cNvPr>
          <p:cNvGrpSpPr/>
          <p:nvPr/>
        </p:nvGrpSpPr>
        <p:grpSpPr>
          <a:xfrm>
            <a:off x="2771800" y="4067780"/>
            <a:ext cx="2736304" cy="2601580"/>
            <a:chOff x="2771800" y="3933056"/>
            <a:chExt cx="2736304" cy="2601580"/>
          </a:xfrm>
        </p:grpSpPr>
        <p:pic>
          <p:nvPicPr>
            <p:cNvPr id="10" name="Image 9" descr="Aigle-de-Bonelli..jpg"/>
            <p:cNvPicPr>
              <a:picLocks noChangeAspect="1"/>
            </p:cNvPicPr>
            <p:nvPr/>
          </p:nvPicPr>
          <p:blipFill>
            <a:blip r:embed="rId4" cstate="print"/>
            <a:srcRect l="16356" t="5449" r="14588" b="10079"/>
            <a:stretch>
              <a:fillRect/>
            </a:stretch>
          </p:blipFill>
          <p:spPr>
            <a:xfrm>
              <a:off x="2771800" y="3933056"/>
              <a:ext cx="2736304" cy="2232248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>
              <a:off x="3335001" y="6165304"/>
              <a:ext cx="1669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dirty="0">
                  <a:solidFill>
                    <a:schemeClr val="bg2">
                      <a:lumMod val="50000"/>
                    </a:schemeClr>
                  </a:solidFill>
                </a:rPr>
                <a:t>Aigle de </a:t>
              </a:r>
              <a:r>
                <a:rPr lang="fr-FR" b="1" i="1" dirty="0" err="1">
                  <a:solidFill>
                    <a:schemeClr val="bg2">
                      <a:lumMod val="50000"/>
                    </a:schemeClr>
                  </a:solidFill>
                </a:rPr>
                <a:t>Bonelli</a:t>
              </a:r>
              <a:endParaRPr lang="fr-FR" b="1" i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EFF6D0-971B-43EC-AD0C-7284947E2CD2}"/>
              </a:ext>
            </a:extLst>
          </p:cNvPr>
          <p:cNvGrpSpPr/>
          <p:nvPr/>
        </p:nvGrpSpPr>
        <p:grpSpPr>
          <a:xfrm>
            <a:off x="5774102" y="4067780"/>
            <a:ext cx="2808313" cy="2601580"/>
            <a:chOff x="5774102" y="3933056"/>
            <a:chExt cx="2808313" cy="2601580"/>
          </a:xfrm>
        </p:grpSpPr>
        <p:pic>
          <p:nvPicPr>
            <p:cNvPr id="12" name="Image 11" descr="Apron-du-Rhône.jpg"/>
            <p:cNvPicPr>
              <a:picLocks noChangeAspect="1"/>
            </p:cNvPicPr>
            <p:nvPr/>
          </p:nvPicPr>
          <p:blipFill>
            <a:blip r:embed="rId5" cstate="print"/>
            <a:srcRect r="5645"/>
            <a:stretch>
              <a:fillRect/>
            </a:stretch>
          </p:blipFill>
          <p:spPr>
            <a:xfrm>
              <a:off x="5774102" y="3933056"/>
              <a:ext cx="2808313" cy="2232248"/>
            </a:xfrm>
            <a:prstGeom prst="rect">
              <a:avLst/>
            </a:prstGeom>
          </p:spPr>
        </p:pic>
        <p:sp>
          <p:nvSpPr>
            <p:cNvPr id="15" name="ZoneTexte 14"/>
            <p:cNvSpPr txBox="1"/>
            <p:nvPr/>
          </p:nvSpPr>
          <p:spPr>
            <a:xfrm>
              <a:off x="6300192" y="6165304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dirty="0">
                  <a:solidFill>
                    <a:schemeClr val="bg2">
                      <a:lumMod val="50000"/>
                    </a:schemeClr>
                  </a:solidFill>
                </a:rPr>
                <a:t>Apron du Rhône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98969" y="332656"/>
            <a:ext cx="77476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 constat (2)</a:t>
            </a:r>
          </a:p>
          <a:p>
            <a:pPr algn="ctr"/>
            <a:r>
              <a:rPr lang="fr-FR" sz="4000" b="1" dirty="0">
                <a:solidFill>
                  <a:srgbClr val="008000"/>
                </a:solidFill>
              </a:rPr>
              <a:t>La disparition des espèces animales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79512" y="1660411"/>
            <a:ext cx="89644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Entrée dans la sixième extinction animale de masse :</a:t>
            </a:r>
          </a:p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</a:rPr>
              <a:t>Données UICN 2014</a:t>
            </a:r>
          </a:p>
        </p:txBody>
      </p:sp>
      <p:graphicFrame>
        <p:nvGraphicFramePr>
          <p:cNvPr id="6" name="Tableau 7">
            <a:extLst>
              <a:ext uri="{FF2B5EF4-FFF2-40B4-BE49-F238E27FC236}">
                <a16:creationId xmlns:a16="http://schemas.microsoft.com/office/drawing/2014/main" id="{2946411D-1B08-426D-A35B-285C28811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329702"/>
              </p:ext>
            </p:extLst>
          </p:nvPr>
        </p:nvGraphicFramePr>
        <p:xfrm>
          <a:off x="1524000" y="2812539"/>
          <a:ext cx="60960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>
                  <a:extLst>
                    <a:ext uri="{9D8B030D-6E8A-4147-A177-3AD203B41FA5}">
                      <a16:colId xmlns:a16="http://schemas.microsoft.com/office/drawing/2014/main" val="8294097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66327853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109752939"/>
                    </a:ext>
                  </a:extLst>
                </a:gridCol>
                <a:gridCol w="1391816">
                  <a:extLst>
                    <a:ext uri="{9D8B030D-6E8A-4147-A177-3AD203B41FA5}">
                      <a16:colId xmlns:a16="http://schemas.microsoft.com/office/drawing/2014/main" val="2419234707"/>
                    </a:ext>
                  </a:extLst>
                </a:gridCol>
              </a:tblGrid>
              <a:tr h="15151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1500 – 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Depuis 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Liste UICN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25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Mammifères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42 – 1,40%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69 – 2,05%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3 366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44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Oiseaux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83 – 1,30%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80 – 1,57%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5 096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782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Reptiles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13 – 0,50%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24 – 1,48%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1 622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50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Amphibiens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– 0,50%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146 – 1,48%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9 865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20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Poissons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 – 0,50%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158 – 1,48%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10 676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30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Total vertébrés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140 – 0,85%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477 – 1,56%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30 625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001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3D9FC869-4C0E-4C1B-A160-B243A52D12B0}"/>
              </a:ext>
            </a:extLst>
          </p:cNvPr>
          <p:cNvSpPr txBox="1"/>
          <p:nvPr/>
        </p:nvSpPr>
        <p:spPr>
          <a:xfrm>
            <a:off x="1524000" y="5620851"/>
            <a:ext cx="2041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Publication de 2015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E68A287-316F-4927-9A41-619A85B68C77}"/>
              </a:ext>
            </a:extLst>
          </p:cNvPr>
          <p:cNvSpPr txBox="1"/>
          <p:nvPr/>
        </p:nvSpPr>
        <p:spPr>
          <a:xfrm>
            <a:off x="1521160" y="6207695"/>
            <a:ext cx="6490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Taux  normal d’extinction : 0,02% tous les 100 ans</a:t>
            </a:r>
          </a:p>
        </p:txBody>
      </p:sp>
    </p:spTree>
    <p:extLst>
      <p:ext uri="{BB962C8B-B14F-4D97-AF65-F5344CB8AC3E}">
        <p14:creationId xmlns:p14="http://schemas.microsoft.com/office/powerpoint/2010/main" val="317189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14471" y="332656"/>
            <a:ext cx="5716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 constat (2)</a:t>
            </a:r>
          </a:p>
          <a:p>
            <a:pPr algn="ctr"/>
            <a:r>
              <a:rPr lang="fr-FR" sz="4000" b="1" dirty="0">
                <a:solidFill>
                  <a:srgbClr val="008000"/>
                </a:solidFill>
              </a:rPr>
              <a:t>La disparition des espèces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rcRect l="50326" t="29072" r="5240" b="26425"/>
          <a:stretch>
            <a:fillRect/>
          </a:stretch>
        </p:blipFill>
        <p:spPr>
          <a:xfrm>
            <a:off x="1619672" y="1638858"/>
            <a:ext cx="5904656" cy="4432561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467544" y="6167045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Graphique du taux actuel de disparition des espèces</a:t>
            </a:r>
          </a:p>
          <a:p>
            <a:pPr algn="ctr"/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(à comparer au taux normal qui est de deux espèces sur 10 000 tous les 100 ans)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14471" y="332656"/>
            <a:ext cx="5716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 constat (2)</a:t>
            </a:r>
          </a:p>
          <a:p>
            <a:pPr algn="ctr"/>
            <a:r>
              <a:rPr lang="fr-FR" sz="4000" b="1" dirty="0">
                <a:solidFill>
                  <a:srgbClr val="008000"/>
                </a:solidFill>
              </a:rPr>
              <a:t>La disparition des espèces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D9105BD-2FE9-491B-987B-29161F1E19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02"/>
          <a:stretch/>
        </p:blipFill>
        <p:spPr>
          <a:xfrm>
            <a:off x="399467" y="2060848"/>
            <a:ext cx="8345065" cy="449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9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16447" y="332656"/>
            <a:ext cx="63126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Quatre exemples significatifs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115616" y="1844758"/>
            <a:ext cx="80283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4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3600" b="1" dirty="0">
                <a:solidFill>
                  <a:schemeClr val="bg2">
                    <a:lumMod val="50000"/>
                  </a:schemeClr>
                </a:solidFill>
              </a:rPr>
              <a:t>Les Arthropodes</a:t>
            </a:r>
          </a:p>
          <a:p>
            <a:endParaRPr lang="fr-FR" sz="2000" b="1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sz="4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3600" b="1" dirty="0">
                <a:solidFill>
                  <a:schemeClr val="bg2">
                    <a:lumMod val="50000"/>
                  </a:schemeClr>
                </a:solidFill>
              </a:rPr>
              <a:t>Les oiseaux des campagnes</a:t>
            </a:r>
          </a:p>
          <a:p>
            <a:pPr>
              <a:buFont typeface="Arial" pitchFamily="34" charset="0"/>
              <a:buChar char="•"/>
            </a:pPr>
            <a:endParaRPr lang="fr-FR" sz="2000" b="1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sz="4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3600" b="1" dirty="0">
                <a:solidFill>
                  <a:schemeClr val="bg2">
                    <a:lumMod val="50000"/>
                  </a:schemeClr>
                </a:solidFill>
              </a:rPr>
              <a:t>Les chauves-souris</a:t>
            </a:r>
          </a:p>
          <a:p>
            <a:endParaRPr lang="fr-FR" sz="2000" b="1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</a:rPr>
              <a:t> Les poissons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/>
          </p:cNvGraphicFramePr>
          <p:nvPr/>
        </p:nvGraphicFramePr>
        <p:xfrm>
          <a:off x="467544" y="908720"/>
          <a:ext cx="8280400" cy="2414588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7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3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174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Palatino Linotype" pitchFamily="18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Espèces connues 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Espèces estimées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dans le Monde :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1 000 000 Insectes</a:t>
                      </a:r>
                    </a:p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200 000 autres Arthropodes</a:t>
                      </a:r>
                    </a:p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Total : 1 200 000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&gt; 4 100 000 Insectes</a:t>
                      </a:r>
                    </a:p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1 300 000 autres Arthropodes</a:t>
                      </a:r>
                    </a:p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Total : &gt; 5 400 000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5363"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en France :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41 000 Insectes</a:t>
                      </a:r>
                    </a:p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8 500 autres Arthropodes</a:t>
                      </a:r>
                    </a:p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Total : 49 300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46 000 Insectes</a:t>
                      </a:r>
                    </a:p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9 100 à 16 400 autres Arthropodes</a:t>
                      </a:r>
                    </a:p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Total : 55 100 à 62 400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ZoneTexte 14"/>
          <p:cNvSpPr txBox="1">
            <a:spLocks noChangeArrowheads="1"/>
          </p:cNvSpPr>
          <p:nvPr/>
        </p:nvSpPr>
        <p:spPr bwMode="auto">
          <a:xfrm>
            <a:off x="2702476" y="44624"/>
            <a:ext cx="36697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Les Arthropodes</a:t>
            </a:r>
          </a:p>
        </p:txBody>
      </p:sp>
      <p:pic>
        <p:nvPicPr>
          <p:cNvPr id="7" name="Image 5"/>
          <p:cNvPicPr>
            <a:picLocks noChangeAspect="1" noChangeArrowheads="1"/>
          </p:cNvPicPr>
          <p:nvPr/>
        </p:nvPicPr>
        <p:blipFill>
          <a:blip r:embed="rId3" cstate="print"/>
          <a:srcRect t="5936" b="22261"/>
          <a:stretch>
            <a:fillRect/>
          </a:stretch>
        </p:blipFill>
        <p:spPr bwMode="auto">
          <a:xfrm>
            <a:off x="156592" y="3860800"/>
            <a:ext cx="43434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4"/>
          <p:cNvPicPr>
            <a:picLocks noChangeAspect="1" noChangeArrowheads="1"/>
          </p:cNvPicPr>
          <p:nvPr/>
        </p:nvPicPr>
        <p:blipFill>
          <a:blip r:embed="rId4" cstate="print"/>
          <a:srcRect t="6636" b="7249"/>
          <a:stretch>
            <a:fillRect/>
          </a:stretch>
        </p:blipFill>
        <p:spPr bwMode="auto">
          <a:xfrm>
            <a:off x="4608388" y="3506788"/>
            <a:ext cx="4297363" cy="335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08599" y="332656"/>
            <a:ext cx="69283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L’effondrement des populations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503346"/>
            <a:ext cx="8964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365125">
              <a:buFont typeface="Wingdings" pitchFamily="2" charset="2"/>
              <a:buChar char="§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Arial" charset="0"/>
              </a:rPr>
              <a:t>Les Arthropodes regroupent la majorité des  espèces animales terrestres.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107CC3-8B55-4FBD-B9C2-0EA2BB26BD56}"/>
              </a:ext>
            </a:extLst>
          </p:cNvPr>
          <p:cNvSpPr txBox="1"/>
          <p:nvPr/>
        </p:nvSpPr>
        <p:spPr>
          <a:xfrm>
            <a:off x="-19962" y="2636912"/>
            <a:ext cx="89644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365125" algn="just">
              <a:buFont typeface="Wingdings" pitchFamily="2" charset="2"/>
              <a:buChar char="§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Arial" charset="0"/>
              </a:rPr>
              <a:t>On a constaté une réduction des populations de 50% à 70% selon les espèces entre 1995 et 2005.</a:t>
            </a:r>
          </a:p>
          <a:p>
            <a:pPr marL="168275" algn="just"/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charset="0"/>
              <a:cs typeface="Arial" charset="0"/>
            </a:endParaRPr>
          </a:p>
          <a:p>
            <a:pPr marL="533400" indent="-365125" algn="just">
              <a:buFont typeface="Wingdings" pitchFamily="2" charset="2"/>
              <a:buChar char="§"/>
            </a:pPr>
            <a:r>
              <a:rPr lang="fr-FR" sz="3200" b="1" dirty="0">
                <a:solidFill>
                  <a:srgbClr val="FF0000"/>
                </a:solidFill>
                <a:latin typeface="Calibri" charset="0"/>
                <a:cs typeface="Arial" charset="0"/>
              </a:rPr>
              <a:t>Le déclin se poursuit …</a:t>
            </a:r>
          </a:p>
          <a:p>
            <a:pPr marL="625475" lvl="3" algn="just">
              <a:buFont typeface="Courier New" pitchFamily="49" charset="0"/>
              <a:buChar char="o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0347" y="332656"/>
            <a:ext cx="8984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Vers la disparition des Insectes en Europe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268760"/>
            <a:ext cx="8964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Wingdings" pitchFamily="2" charset="2"/>
              <a:buChar char="§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L’alerte est lancée en mai 1979 lors d’un colloque organisé par la Société Entomologique de France.</a:t>
            </a:r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charset="0"/>
              <a:cs typeface="Times New Roman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F062141-A906-493F-8AB3-818706F3601B}"/>
              </a:ext>
            </a:extLst>
          </p:cNvPr>
          <p:cNvSpPr txBox="1"/>
          <p:nvPr/>
        </p:nvSpPr>
        <p:spPr>
          <a:xfrm>
            <a:off x="0" y="2465295"/>
            <a:ext cx="8964488" cy="1678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44488" algn="just">
              <a:lnSpc>
                <a:spcPct val="80000"/>
              </a:lnSpc>
              <a:buFont typeface="Wingdings" pitchFamily="2" charset="2"/>
              <a:buChar char="§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Times New Roman" charset="0"/>
              </a:rPr>
              <a:t>En Grande Bretagne, le suivi depuis 1968 d’un réseau de 80 pièges lumineux a montré des chutes d’effectifs pour certaines espèces jadis communes atteignant 89 % 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B64C49-1C40-4188-A7E2-FEC419487A39}"/>
              </a:ext>
            </a:extLst>
          </p:cNvPr>
          <p:cNvSpPr txBox="1"/>
          <p:nvPr/>
        </p:nvSpPr>
        <p:spPr>
          <a:xfrm>
            <a:off x="15026" y="4250349"/>
            <a:ext cx="8964488" cy="191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44488" algn="just">
              <a:lnSpc>
                <a:spcPct val="80000"/>
              </a:lnSpc>
              <a:buFont typeface="Wingdings" pitchFamily="2" charset="2"/>
              <a:buChar char="§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Times New Roman" charset="0"/>
              </a:rPr>
              <a:t>Dès 2009, on pouvait déjà parler d’un cataclysme pour les abeilles, même dans les zones les plus reculées. </a:t>
            </a:r>
          </a:p>
          <a:p>
            <a:pPr marL="17463" indent="0" algn="just">
              <a:lnSpc>
                <a:spcPct val="80000"/>
              </a:lnSpc>
            </a:pPr>
            <a:endParaRPr lang="fr-FR" sz="1200" b="1" i="1" dirty="0">
              <a:solidFill>
                <a:schemeClr val="bg2">
                  <a:lumMod val="50000"/>
                </a:schemeClr>
              </a:solidFill>
              <a:latin typeface="Calibri" charset="0"/>
              <a:cs typeface="Times New Roman" charset="0"/>
            </a:endParaRPr>
          </a:p>
          <a:p>
            <a:pPr marL="17463" indent="0"/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Times New Roman" charset="0"/>
              </a:rPr>
              <a:t>     </a:t>
            </a:r>
            <a:r>
              <a:rPr lang="fr-FR" sz="3200" b="1" dirty="0">
                <a:solidFill>
                  <a:srgbClr val="FF0000"/>
                </a:solidFill>
                <a:latin typeface="Calibri" charset="0"/>
                <a:cs typeface="Times New Roman" charset="0"/>
              </a:rPr>
              <a:t>… L’extinction massive est à venir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4421" y="332656"/>
            <a:ext cx="85567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 cas des Insectes des forêts tropicales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268760"/>
            <a:ext cx="89644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44488">
              <a:buFont typeface="Wingdings" pitchFamily="2" charset="2"/>
              <a:buChar char="§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Times New Roman" charset="0"/>
              </a:rPr>
              <a:t>Les extinctions terrestres majeures en cours concernent les forêts tropicales primaires ou bien conservées, qui sont les points les plus « chauds » de la biodiversité entomologique, avec leur taux très élevé d'endémiques et leurs innombrables espèces spécialisées.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D77B45-8D03-413B-B48C-953C60B8DAD9}"/>
              </a:ext>
            </a:extLst>
          </p:cNvPr>
          <p:cNvSpPr txBox="1"/>
          <p:nvPr/>
        </p:nvSpPr>
        <p:spPr>
          <a:xfrm>
            <a:off x="0" y="4350645"/>
            <a:ext cx="89644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 indent="0"/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charset="0"/>
              <a:cs typeface="Times New Roman" charset="0"/>
            </a:endParaRPr>
          </a:p>
          <a:p>
            <a:pPr marL="361950" indent="-344488">
              <a:buFont typeface="Wingdings" pitchFamily="2" charset="2"/>
              <a:buChar char="§"/>
            </a:pPr>
            <a:r>
              <a:rPr lang="fr-FR" sz="3200" b="1" dirty="0">
                <a:solidFill>
                  <a:srgbClr val="FF0000"/>
                </a:solidFill>
                <a:latin typeface="Calibri" charset="0"/>
                <a:cs typeface="Times New Roman" charset="0"/>
              </a:rPr>
              <a:t>Les espèces très menacées sont en train d’être anéanties voire ont déjà disparu ; leur nombre est sans aucun doute de l’ordre de grandeur de plusieurs milliers.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05026" y="332656"/>
            <a:ext cx="63355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Les causes de l’effondrement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268760"/>
            <a:ext cx="896448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44488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Dans les zones tempérées :</a:t>
            </a:r>
          </a:p>
          <a:p>
            <a:pPr marL="17463" indent="0">
              <a:lnSpc>
                <a:spcPct val="90000"/>
              </a:lnSpc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charset="0"/>
            </a:endParaRPr>
          </a:p>
          <a:p>
            <a:pPr marL="895350" lvl="1" indent="-420688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Modification des espaces ruraux et des sols.</a:t>
            </a:r>
          </a:p>
          <a:p>
            <a:pPr marL="895350" lvl="1" indent="-420688">
              <a:lnSpc>
                <a:spcPct val="90000"/>
              </a:lnSpc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895350" lvl="1" indent="-420688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Destruction des zones humides.</a:t>
            </a:r>
          </a:p>
          <a:p>
            <a:pPr marL="895350" lvl="1" indent="-420688">
              <a:lnSpc>
                <a:spcPct val="90000"/>
              </a:lnSpc>
              <a:buFont typeface="Courier New" pitchFamily="49" charset="0"/>
              <a:buChar char="o"/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895350" lvl="1" indent="-420688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Pollution de fond par l'imprégnation globale des écosystèmes par une série de pesticides.</a:t>
            </a:r>
          </a:p>
          <a:p>
            <a:pPr marL="895350" lvl="1" indent="-420688">
              <a:lnSpc>
                <a:spcPct val="90000"/>
              </a:lnSpc>
              <a:buFont typeface="Courier New" pitchFamily="49" charset="0"/>
              <a:buChar char="o"/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895350" lvl="1" indent="-420688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Pollution par un gigantesque excès de nutriments, surtout azotés.</a:t>
            </a:r>
          </a:p>
          <a:p>
            <a:pPr marL="895350" lvl="1" indent="-420688">
              <a:lnSpc>
                <a:spcPct val="90000"/>
              </a:lnSpc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895350" lvl="1" indent="-420688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Pollution industrielle et éclairage nocturne.</a:t>
            </a: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defRPr/>
            </a:pPr>
            <a:r>
              <a:rPr lang="fr-FR" sz="3200" b="1" dirty="0">
                <a:solidFill>
                  <a:srgbClr val="FF0000"/>
                </a:solidFill>
              </a:rPr>
              <a:t>… et le changement climatique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05018" y="332656"/>
            <a:ext cx="63355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Les causes de l’effondrement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268760"/>
            <a:ext cx="8964488" cy="485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 indent="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</a:t>
            </a: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Dans les zones tropicales et arctiques :</a:t>
            </a: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Destruction des habitats :</a:t>
            </a:r>
          </a:p>
          <a:p>
            <a:pPr marL="931863" lvl="2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les forêts primaires,</a:t>
            </a:r>
          </a:p>
          <a:p>
            <a:pPr marL="931863" lvl="2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les mangroves,</a:t>
            </a:r>
          </a:p>
          <a:p>
            <a:pPr marL="931863" lvl="2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les zones humides.</a:t>
            </a:r>
          </a:p>
          <a:p>
            <a:pPr marL="931863" lvl="2">
              <a:lnSpc>
                <a:spcPct val="90000"/>
              </a:lnSpc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Pollution des habitats :</a:t>
            </a:r>
          </a:p>
          <a:p>
            <a:pPr marL="931863" lvl="2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par l’extraction des hydrocarbures,</a:t>
            </a:r>
          </a:p>
          <a:p>
            <a:pPr marL="931863" lvl="2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par l’extraction minière.</a:t>
            </a:r>
          </a:p>
          <a:p>
            <a:pPr marL="474663" lvl="1">
              <a:lnSpc>
                <a:spcPct val="90000"/>
              </a:lnSpc>
              <a:defRPr/>
            </a:pP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defRPr/>
            </a:pPr>
            <a:r>
              <a:rPr lang="fr-FR" sz="3200" b="1" dirty="0">
                <a:solidFill>
                  <a:srgbClr val="FF0000"/>
                </a:solidFill>
              </a:rPr>
              <a:t>… et le changement climatique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14484" y="332656"/>
            <a:ext cx="79166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Les conséquences de l’effondrement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268760"/>
            <a:ext cx="896448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 indent="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Impact sur la flore :</a:t>
            </a: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Chute de la pollinisation</a:t>
            </a: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Déclin des auxiliaires des cultures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49818C-B89A-4E39-919A-9D4A04C49F78}"/>
              </a:ext>
            </a:extLst>
          </p:cNvPr>
          <p:cNvSpPr txBox="1"/>
          <p:nvPr/>
        </p:nvSpPr>
        <p:spPr>
          <a:xfrm>
            <a:off x="0" y="2928905"/>
            <a:ext cx="8964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Impact sur la faune : </a:t>
            </a: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Déclin des oiseaux</a:t>
            </a: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Déclin des chauve-Souris</a:t>
            </a: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Déclin des reptiles</a:t>
            </a:r>
          </a:p>
          <a:p>
            <a:pPr marL="931863" lvl="2">
              <a:lnSpc>
                <a:spcPct val="90000"/>
              </a:lnSpc>
              <a:defRPr/>
            </a:pP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2551" y="332656"/>
            <a:ext cx="82805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La disparition des oiseaux des champs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268760"/>
            <a:ext cx="896448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 indent="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Un déclin dramatique ces 20 dernières années</a:t>
            </a: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charset="0"/>
              </a:rPr>
              <a:t> :</a:t>
            </a: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Image 5" descr="e CNRS et le Muséum démontrent une corrélation entre disparition des oiseaux">
            <a:extLst>
              <a:ext uri="{FF2B5EF4-FFF2-40B4-BE49-F238E27FC236}">
                <a16:creationId xmlns:a16="http://schemas.microsoft.com/office/drawing/2014/main" id="{BE88823A-42E6-4B17-A5B6-A237ABB782D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9" r="40488"/>
          <a:stretch/>
        </p:blipFill>
        <p:spPr bwMode="auto">
          <a:xfrm>
            <a:off x="-29544" y="2117449"/>
            <a:ext cx="2952328" cy="30772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C11910-7191-46AE-A5E7-1120E6D70A56}"/>
              </a:ext>
            </a:extLst>
          </p:cNvPr>
          <p:cNvSpPr txBox="1"/>
          <p:nvPr/>
        </p:nvSpPr>
        <p:spPr>
          <a:xfrm>
            <a:off x="45855" y="5168515"/>
            <a:ext cx="2799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Alouette des champs</a:t>
            </a:r>
          </a:p>
          <a:p>
            <a:r>
              <a:rPr lang="fr-FR" sz="2400" b="1" dirty="0">
                <a:solidFill>
                  <a:schemeClr val="bg1"/>
                </a:solidFill>
              </a:rPr>
              <a:t>             - 50%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29F527-3F53-4519-8CD2-E1CF4D1E6D22}"/>
              </a:ext>
            </a:extLst>
          </p:cNvPr>
          <p:cNvSpPr txBox="1"/>
          <p:nvPr/>
        </p:nvSpPr>
        <p:spPr>
          <a:xfrm>
            <a:off x="3734611" y="5168514"/>
            <a:ext cx="18297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Pipit farlouse</a:t>
            </a:r>
          </a:p>
          <a:p>
            <a:r>
              <a:rPr lang="fr-FR" sz="2400" b="1" dirty="0">
                <a:solidFill>
                  <a:schemeClr val="bg1"/>
                </a:solidFill>
              </a:rPr>
              <a:t>       - 68%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D3973B-F0AF-40F5-A648-58D5C942D212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8" r="9803"/>
          <a:stretch/>
        </p:blipFill>
        <p:spPr bwMode="auto">
          <a:xfrm>
            <a:off x="3029297" y="2117449"/>
            <a:ext cx="3240360" cy="3077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9325E5-53A8-4C63-B124-4C71C0881A64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4" t="29031" r="13316"/>
          <a:stretch/>
        </p:blipFill>
        <p:spPr bwMode="auto">
          <a:xfrm>
            <a:off x="6376170" y="2117449"/>
            <a:ext cx="2751062" cy="307721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79435CB-6130-4598-8864-C2D30C5B887F}"/>
              </a:ext>
            </a:extLst>
          </p:cNvPr>
          <p:cNvSpPr txBox="1"/>
          <p:nvPr/>
        </p:nvSpPr>
        <p:spPr>
          <a:xfrm>
            <a:off x="6836835" y="5168513"/>
            <a:ext cx="18579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Perdrix rouge</a:t>
            </a:r>
          </a:p>
          <a:p>
            <a:r>
              <a:rPr lang="fr-FR" sz="2400" b="1" dirty="0">
                <a:solidFill>
                  <a:schemeClr val="bg1"/>
                </a:solidFill>
              </a:rPr>
              <a:t>       - 95%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A57786-4076-426C-9D1F-1D4DCACB30F3}"/>
              </a:ext>
            </a:extLst>
          </p:cNvPr>
          <p:cNvSpPr txBox="1"/>
          <p:nvPr/>
        </p:nvSpPr>
        <p:spPr>
          <a:xfrm>
            <a:off x="-29544" y="6023373"/>
            <a:ext cx="9222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Déclin de 33% (en moyenne) des populations de  175 espèces</a:t>
            </a:r>
          </a:p>
        </p:txBody>
      </p:sp>
    </p:spTree>
    <p:extLst>
      <p:ext uri="{BB962C8B-B14F-4D97-AF65-F5344CB8AC3E}">
        <p14:creationId xmlns:p14="http://schemas.microsoft.com/office/powerpoint/2010/main" val="122607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5988" y="332656"/>
            <a:ext cx="80136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La détérioration de la qualité globale</a:t>
            </a:r>
          </a:p>
          <a:p>
            <a:pPr algn="ctr"/>
            <a:r>
              <a:rPr lang="fr-FR" sz="4000" b="1" dirty="0">
                <a:solidFill>
                  <a:srgbClr val="008000"/>
                </a:solidFill>
              </a:rPr>
              <a:t>de l’écosystème agricole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2204864"/>
            <a:ext cx="896448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30213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En Europe :</a:t>
            </a:r>
          </a:p>
          <a:p>
            <a:pPr marL="931862" lvl="1" indent="-457200">
              <a:lnSpc>
                <a:spcPct val="90000"/>
              </a:lnSpc>
              <a:buFont typeface="Courier New" panose="02070309020205020404" pitchFamily="49" charset="0"/>
              <a:buChar char="o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Régression de toutes les populations d’oiseaux à  la même vitesse</a:t>
            </a:r>
          </a:p>
          <a:p>
            <a:pPr marL="931862" lvl="1" indent="-457200">
              <a:lnSpc>
                <a:spcPct val="90000"/>
              </a:lnSpc>
              <a:buFont typeface="Courier New" panose="02070309020205020404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charset="0"/>
              </a:rPr>
              <a:t>P</a:t>
            </a: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erte de 421 millions d’oiseaux en 30 ans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49818C-B89A-4E39-919A-9D4A04C49F78}"/>
              </a:ext>
            </a:extLst>
          </p:cNvPr>
          <p:cNvSpPr txBox="1"/>
          <p:nvPr/>
        </p:nvSpPr>
        <p:spPr>
          <a:xfrm>
            <a:off x="0" y="4365104"/>
            <a:ext cx="8964488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30213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La cause principale est l’i</a:t>
            </a: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ntensification de l’agriculture :</a:t>
            </a:r>
          </a:p>
          <a:p>
            <a:pPr marL="896938" lvl="1" indent="-422275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uniformisation des paysages</a:t>
            </a:r>
          </a:p>
          <a:p>
            <a:pPr marL="896938" lvl="1" indent="-422275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épandage massif de pesticides</a:t>
            </a:r>
          </a:p>
          <a:p>
            <a:pPr marL="896938" lvl="1" indent="-422275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arrêt des jachères</a:t>
            </a:r>
          </a:p>
          <a:p>
            <a:pPr marL="931863" lvl="2">
              <a:lnSpc>
                <a:spcPct val="90000"/>
              </a:lnSpc>
              <a:defRPr/>
            </a:pP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99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/>
          </p:cNvGraphicFramePr>
          <p:nvPr/>
        </p:nvGraphicFramePr>
        <p:xfrm>
          <a:off x="467544" y="908721"/>
          <a:ext cx="8280400" cy="1350290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3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2966">
                <a:tc>
                  <a:txBody>
                    <a:bodyPr/>
                    <a:lstStyle/>
                    <a:p>
                      <a:pPr marL="0" marR="0" lvl="0" indent="174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Palatino Linotype" pitchFamily="18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Espèces connues 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Espèces estimées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335"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dans le Monde :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1 175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1 500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195"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en France :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34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40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ZoneTexte 14"/>
          <p:cNvSpPr txBox="1">
            <a:spLocks noChangeArrowheads="1"/>
          </p:cNvSpPr>
          <p:nvPr/>
        </p:nvSpPr>
        <p:spPr bwMode="auto">
          <a:xfrm>
            <a:off x="2445229" y="44624"/>
            <a:ext cx="41842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Les chauves-souris</a:t>
            </a:r>
          </a:p>
        </p:txBody>
      </p:sp>
      <p:pic>
        <p:nvPicPr>
          <p:cNvPr id="7" name="Image 5"/>
          <p:cNvPicPr>
            <a:picLocks noChangeAspect="1" noChangeArrowheads="1"/>
          </p:cNvPicPr>
          <p:nvPr/>
        </p:nvPicPr>
        <p:blipFill>
          <a:blip r:embed="rId3" cstate="print"/>
          <a:srcRect b="18421"/>
          <a:stretch>
            <a:fillRect/>
          </a:stretch>
        </p:blipFill>
        <p:spPr bwMode="auto">
          <a:xfrm>
            <a:off x="1619672" y="4616753"/>
            <a:ext cx="410445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16016" y="2348880"/>
            <a:ext cx="4297363" cy="2856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39552" y="2348880"/>
            <a:ext cx="4104456" cy="2712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35401" y="332656"/>
            <a:ext cx="54747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La chute des populations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503346"/>
            <a:ext cx="89644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365125" algn="just">
              <a:buFont typeface="Wingdings" pitchFamily="2" charset="2"/>
              <a:buChar char="§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Arial" charset="0"/>
              </a:rPr>
              <a:t>Les Chiroptères constituent le deuxième ordre des Mammifères en diversité et en biomasse.</a:t>
            </a:r>
          </a:p>
          <a:p>
            <a:pPr marL="533400" indent="-365125" algn="just"/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charset="0"/>
              <a:cs typeface="Arial" charset="0"/>
            </a:endParaRPr>
          </a:p>
          <a:p>
            <a:pPr marL="533400" indent="-365125" algn="just">
              <a:buFont typeface="Wingdings" pitchFamily="2" charset="2"/>
              <a:buChar char="§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Arial" charset="0"/>
              </a:rPr>
              <a:t>On a constaté une réduction des populations de 50% à 70% selon les espèces entre 1930 et 2015. Certaines ayant disparu sur de vastes territoires.</a:t>
            </a:r>
          </a:p>
          <a:p>
            <a:pPr marL="533400" indent="-365125" algn="just"/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charset="0"/>
              <a:cs typeface="Arial" charset="0"/>
            </a:endParaRPr>
          </a:p>
          <a:p>
            <a:pPr marL="533400" indent="-365125" algn="just">
              <a:buFont typeface="Wingdings" pitchFamily="2" charset="2"/>
              <a:buChar char="§"/>
            </a:pPr>
            <a:r>
              <a:rPr lang="fr-FR" sz="3200" b="1" dirty="0">
                <a:solidFill>
                  <a:srgbClr val="FF0000"/>
                </a:solidFill>
                <a:latin typeface="Calibri" charset="0"/>
                <a:cs typeface="Arial" charset="0"/>
              </a:rPr>
              <a:t>Le déclin se poursuit …</a:t>
            </a:r>
          </a:p>
          <a:p>
            <a:pPr marL="625475" lvl="3" algn="just">
              <a:buFont typeface="Courier New" pitchFamily="49" charset="0"/>
              <a:buChar char="o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0144" y="332656"/>
            <a:ext cx="88453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La disparition des Chiroptères en Europe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268760"/>
            <a:ext cx="896448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algn="just">
              <a:buFont typeface="Wingdings" pitchFamily="2" charset="2"/>
              <a:buChar char="§"/>
              <a:tabLst>
                <a:tab pos="360363" algn="l"/>
              </a:tabLst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L’alerte est lancée en 1980 par un article de scientifiques néerlandais présentant l’</a:t>
            </a:r>
            <a:r>
              <a:rPr lang="fr-FR" sz="3200" b="1" dirty="0" err="1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effon-drement</a:t>
            </a: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des populations de quatre espèces entre 1940 et 1979. </a:t>
            </a:r>
          </a:p>
          <a:p>
            <a:pPr algn="just">
              <a:tabLst>
                <a:tab pos="360363" algn="l"/>
              </a:tabLst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	</a:t>
            </a:r>
            <a:r>
              <a:rPr lang="fr-FR" sz="2800" b="1" i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Populations restantes : Rh (2/1 000), Mm (10/1 000</a:t>
            </a:r>
            <a:r>
              <a:rPr lang="fr-FR" sz="2800" b="1" i="1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), 	Me (</a:t>
            </a:r>
            <a:r>
              <a:rPr lang="fr-FR" sz="2800" b="1" i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100/1 000) et Md (100/1 000).</a:t>
            </a:r>
          </a:p>
          <a:p>
            <a:pPr indent="0" algn="just"/>
            <a:endParaRPr lang="fr-FR" sz="3200" b="1" dirty="0">
              <a:solidFill>
                <a:schemeClr val="bg2">
                  <a:lumMod val="50000"/>
                </a:schemeClr>
              </a:solidFill>
              <a:latin typeface="Calibri" charset="0"/>
            </a:endParaRPr>
          </a:p>
          <a:p>
            <a:pPr marL="457200" indent="-457200" algn="just">
              <a:buFont typeface="Wingdings" pitchFamily="2" charset="2"/>
              <a:buChar char="§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Times New Roman" charset="0"/>
              </a:rPr>
              <a:t>En Belgique, le suivi depuis 1930 d’un réseau de sites a montré la raréfaction progressive de certaines espèces jusqu’à leur disparition totale.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0144" y="332656"/>
            <a:ext cx="88453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La disparition des Chiroptères en Europe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268760"/>
            <a:ext cx="8964488" cy="437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>
              <a:buFont typeface="Wingdings" pitchFamily="2" charset="2"/>
              <a:buChar char="§"/>
            </a:pPr>
            <a:r>
              <a:rPr lang="fr-FR" sz="3200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</a:t>
            </a: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Le cas du Petit rhinolophe en Suisse :</a:t>
            </a:r>
          </a:p>
          <a:p>
            <a:pPr indent="0" algn="just"/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charset="0"/>
              <a:cs typeface="Times New Roman" charset="0"/>
            </a:endParaRPr>
          </a:p>
          <a:p>
            <a:pPr marL="801688" lvl="1" indent="-439738" algn="just">
              <a:lnSpc>
                <a:spcPct val="80000"/>
              </a:lnSpc>
              <a:buFont typeface="Courier New" pitchFamily="49" charset="0"/>
              <a:buChar char="o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Times New Roman" charset="0"/>
              </a:rPr>
              <a:t>441 colonies répertoriées entre 1837 et 1990,</a:t>
            </a:r>
          </a:p>
          <a:p>
            <a:pPr marL="801688" lvl="1" indent="-439738" algn="just">
              <a:lnSpc>
                <a:spcPct val="80000"/>
              </a:lnSpc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Times New Roman" charset="0"/>
              </a:rPr>
              <a:t>	l’altitude de 1 200m est le seul facteur limitant.</a:t>
            </a:r>
          </a:p>
          <a:p>
            <a:pPr marL="801688" lvl="1" indent="-439738" algn="just">
              <a:lnSpc>
                <a:spcPct val="80000"/>
              </a:lnSpc>
              <a:buFont typeface="Courier New" pitchFamily="49" charset="0"/>
              <a:buChar char="o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Times New Roman" charset="0"/>
              </a:rPr>
              <a:t>46 colonies subsistent en 2005,</a:t>
            </a:r>
          </a:p>
          <a:p>
            <a:pPr marL="801688" lvl="1" indent="-439738" algn="just">
              <a:lnSpc>
                <a:spcPct val="80000"/>
              </a:lnSpc>
              <a:buFont typeface="Courier New" pitchFamily="49" charset="0"/>
              <a:buChar char="o"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  <a:cs typeface="Times New Roman" charset="0"/>
              </a:rPr>
              <a:t>La cause principale de l’effondrement des colonies est l’empoisonnement par le traitement des charpentes !</a:t>
            </a:r>
          </a:p>
          <a:p>
            <a:pPr marL="17463" indent="0" algn="just">
              <a:lnSpc>
                <a:spcPct val="80000"/>
              </a:lnSpc>
            </a:pPr>
            <a:endParaRPr lang="fr-FR" b="1" dirty="0">
              <a:solidFill>
                <a:schemeClr val="bg2">
                  <a:lumMod val="50000"/>
                </a:schemeClr>
              </a:solidFill>
              <a:latin typeface="Calibri" charset="0"/>
              <a:cs typeface="Times New Roman" charset="0"/>
            </a:endParaRPr>
          </a:p>
          <a:p>
            <a:pPr marL="17463" indent="0" algn="just">
              <a:lnSpc>
                <a:spcPct val="80000"/>
              </a:lnSpc>
            </a:pPr>
            <a:endParaRPr lang="fr-FR" b="1" dirty="0">
              <a:solidFill>
                <a:srgbClr val="FF0000"/>
              </a:solidFill>
              <a:latin typeface="Calibri" charset="0"/>
              <a:cs typeface="Times New Roman" charset="0"/>
            </a:endParaRPr>
          </a:p>
          <a:p>
            <a:pPr marL="266700" indent="-249238" algn="just">
              <a:lnSpc>
                <a:spcPct val="80000"/>
              </a:lnSpc>
              <a:buFont typeface="Wingdings" pitchFamily="2" charset="2"/>
              <a:buChar char="§"/>
            </a:pPr>
            <a:r>
              <a:rPr lang="fr-FR" sz="3200" b="1" dirty="0">
                <a:solidFill>
                  <a:srgbClr val="FF0000"/>
                </a:solidFill>
                <a:latin typeface="Calibri" charset="0"/>
                <a:cs typeface="Times New Roman" charset="0"/>
              </a:rPr>
              <a:t>Dès 1997, on pouvait déjà parler de déclin massif pour certaines espèces européennes (Rh, Rf).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0704" y="332656"/>
            <a:ext cx="86842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La disparition des Chiroptères en France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268760"/>
            <a:ext cx="896448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 indent="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</a:t>
            </a: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Image 4" descr="Baisse de moitié des effectifs de chauv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2" y="1218009"/>
            <a:ext cx="9134475" cy="5667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645480" y="332656"/>
            <a:ext cx="58546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Les causes de la chute</a:t>
            </a:r>
          </a:p>
          <a:p>
            <a:pPr algn="ctr"/>
            <a:r>
              <a:rPr lang="fr-FR" sz="4000" b="1" dirty="0">
                <a:solidFill>
                  <a:srgbClr val="008000"/>
                </a:solidFill>
              </a:rPr>
              <a:t>des populations en Europe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772816"/>
            <a:ext cx="8964488" cy="4912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4663" lvl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Modification de l’habitat humain traditionnel.</a:t>
            </a:r>
          </a:p>
          <a:p>
            <a:pPr marL="474663" lvl="1">
              <a:lnSpc>
                <a:spcPct val="90000"/>
              </a:lnSpc>
              <a:buFont typeface="Wingdings" pitchFamily="2" charset="2"/>
              <a:buChar char="§"/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Modification des espaces ruraux.</a:t>
            </a:r>
          </a:p>
          <a:p>
            <a:pPr marL="474663" lvl="1">
              <a:lnSpc>
                <a:spcPct val="90000"/>
              </a:lnSpc>
              <a:buFont typeface="Wingdings" pitchFamily="2" charset="2"/>
              <a:buChar char="§"/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Destruction des zones humides.</a:t>
            </a:r>
          </a:p>
          <a:p>
            <a:pPr marL="474663" lvl="1">
              <a:lnSpc>
                <a:spcPct val="90000"/>
              </a:lnSpc>
              <a:buFont typeface="Wingdings" pitchFamily="2" charset="2"/>
              <a:buChar char="§"/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Pollution de fond par l'imprégnation globale</a:t>
            </a:r>
          </a:p>
          <a:p>
            <a:pPr marL="474663" lvl="1">
              <a:lnSpc>
                <a:spcPct val="90000"/>
              </a:lnSpc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   des écosystèmes par une série de pesticides.</a:t>
            </a:r>
          </a:p>
          <a:p>
            <a:pPr marL="474663" lvl="1">
              <a:lnSpc>
                <a:spcPct val="90000"/>
              </a:lnSpc>
              <a:buFont typeface="Wingdings" pitchFamily="2" charset="2"/>
              <a:buChar char="§"/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Pollution industrielle et éclairage nocturne.</a:t>
            </a:r>
          </a:p>
          <a:p>
            <a:pPr marL="474663" lvl="1">
              <a:lnSpc>
                <a:spcPct val="90000"/>
              </a:lnSpc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 Circulation routière.</a:t>
            </a:r>
          </a:p>
          <a:p>
            <a:pPr marL="474663" lvl="1">
              <a:lnSpc>
                <a:spcPct val="90000"/>
              </a:lnSpc>
              <a:defRPr/>
            </a:pP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defRPr/>
            </a:pPr>
            <a:r>
              <a:rPr lang="fr-FR" sz="3200" b="1" dirty="0">
                <a:solidFill>
                  <a:srgbClr val="FF0000"/>
                </a:solidFill>
              </a:rPr>
              <a:t>… et le changement climatique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-394700" y="332656"/>
            <a:ext cx="9935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Les conséquences</a:t>
            </a:r>
          </a:p>
          <a:p>
            <a:pPr algn="ctr"/>
            <a:r>
              <a:rPr lang="fr-FR" sz="4000" b="1" dirty="0">
                <a:solidFill>
                  <a:srgbClr val="008000"/>
                </a:solidFill>
              </a:rPr>
              <a:t>de la chute des populations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2204864"/>
            <a:ext cx="8964488" cy="291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 indent="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Impact sur la flore et la forêt en zone tropicale :</a:t>
            </a: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Chute de la pollinisation</a:t>
            </a: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Chute de la régénération naturelle</a:t>
            </a: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endParaRPr lang="fr-FR" altLang="en-US" sz="12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17463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Impact sur la faune en zone tempérée : </a:t>
            </a:r>
          </a:p>
          <a:p>
            <a:pPr marL="474663" lvl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Pullulation des insectes ravageurs</a:t>
            </a:r>
          </a:p>
          <a:p>
            <a:pPr marL="474663" lvl="1">
              <a:lnSpc>
                <a:spcPct val="90000"/>
              </a:lnSpc>
              <a:defRPr/>
            </a:pPr>
            <a:endParaRPr lang="fr-FR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2036974"/>
              </p:ext>
            </p:extLst>
          </p:nvPr>
        </p:nvGraphicFramePr>
        <p:xfrm>
          <a:off x="467544" y="908721"/>
          <a:ext cx="8280400" cy="1005840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3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2966">
                <a:tc>
                  <a:txBody>
                    <a:bodyPr/>
                    <a:lstStyle/>
                    <a:p>
                      <a:pPr marL="0" marR="0" lvl="0" indent="174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Palatino Linotype" pitchFamily="18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Espèces connues 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Espèces estimées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335"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dans le Monde :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28 000</a:t>
                      </a:r>
                    </a:p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(16 000 mer)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40 000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ZoneTexte 14"/>
          <p:cNvSpPr txBox="1">
            <a:spLocks noChangeArrowheads="1"/>
          </p:cNvSpPr>
          <p:nvPr/>
        </p:nvSpPr>
        <p:spPr bwMode="auto">
          <a:xfrm>
            <a:off x="3124935" y="44624"/>
            <a:ext cx="28248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Les poissons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4E4C74-0AA7-4D4E-A029-BFA1C3DC5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4258946"/>
            <a:ext cx="4037214" cy="227010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DB1841C-2D9E-409C-9BC7-58496F04B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0628" y="1988840"/>
            <a:ext cx="4337316" cy="26903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79B5E2-22C6-4287-80B5-CA8B54EB6C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04" y="1988840"/>
            <a:ext cx="3718363" cy="227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9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-394700" y="332656"/>
            <a:ext cx="9935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Les poissons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028" y="4937217"/>
            <a:ext cx="8964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1338" indent="-2794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80% des stocks sont surpêchés</a:t>
            </a:r>
            <a:endParaRPr lang="fr-FR" altLang="en-US" sz="3200" b="1" dirty="0">
              <a:solidFill>
                <a:schemeClr val="bg2">
                  <a:lumMod val="50000"/>
                </a:schemeClr>
              </a:solidFill>
              <a:latin typeface="Calibri" charset="0"/>
            </a:endParaRPr>
          </a:p>
          <a:p>
            <a:pPr marL="541338" lvl="1" indent="-279400">
              <a:lnSpc>
                <a:spcPct val="90000"/>
              </a:lnSpc>
              <a:buFont typeface="Courier New" pitchFamily="49" charset="0"/>
              <a:buChar char="o"/>
              <a:defRPr/>
            </a:pPr>
            <a:endParaRPr lang="fr-FR" altLang="en-US" sz="1200" b="1" dirty="0">
              <a:solidFill>
                <a:schemeClr val="bg2">
                  <a:lumMod val="50000"/>
                </a:schemeClr>
              </a:solidFill>
              <a:latin typeface="Calibri" charset="0"/>
            </a:endParaRPr>
          </a:p>
          <a:p>
            <a:pPr marL="541338" indent="-2794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40% des captures sont rejetées</a:t>
            </a:r>
          </a:p>
          <a:p>
            <a:pPr marL="541338" indent="-279400">
              <a:lnSpc>
                <a:spcPct val="90000"/>
              </a:lnSpc>
              <a:buFont typeface="Wingdings" pitchFamily="2" charset="2"/>
              <a:buChar char="§"/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charset="0"/>
            </a:endParaRPr>
          </a:p>
          <a:p>
            <a:pPr marL="541338" indent="-2794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altLang="en-US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 Aquaculture =&gt; pillage des mers</a:t>
            </a:r>
            <a:endParaRPr lang="fr-FR" sz="3200" b="1" dirty="0">
              <a:solidFill>
                <a:schemeClr val="bg2">
                  <a:lumMod val="50000"/>
                </a:schemeClr>
              </a:solidFill>
              <a:latin typeface="Calibri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91EDC0A-6AE9-40F6-941A-68144DCB81B5}"/>
              </a:ext>
            </a:extLst>
          </p:cNvPr>
          <p:cNvSpPr txBox="1"/>
          <p:nvPr/>
        </p:nvSpPr>
        <p:spPr>
          <a:xfrm>
            <a:off x="0" y="1507794"/>
            <a:ext cx="9144000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1338" indent="-2794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En eau douce : une espèce sur cinq est menacée </a:t>
            </a:r>
            <a:endParaRPr lang="fr-FR" altLang="en-US" sz="32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41338" lvl="1" indent="-279400">
              <a:lnSpc>
                <a:spcPct val="90000"/>
              </a:lnSpc>
              <a:buFont typeface="Courier New" pitchFamily="49" charset="0"/>
              <a:buChar char="o"/>
              <a:defRPr/>
            </a:pPr>
            <a:endParaRPr lang="fr-FR" altLang="en-US" sz="12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41338" indent="-2794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En eau de mer : une espèce sur trois est menacée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461D72-26E8-496E-A652-61B26B02A302}"/>
              </a:ext>
            </a:extLst>
          </p:cNvPr>
          <p:cNvSpPr txBox="1"/>
          <p:nvPr/>
        </p:nvSpPr>
        <p:spPr>
          <a:xfrm>
            <a:off x="-19270" y="3273100"/>
            <a:ext cx="8964488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1338" indent="-2794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7,5% des 1 220 espèces d’Europe sont menacées</a:t>
            </a:r>
            <a:endParaRPr lang="fr-FR" altLang="en-US" sz="3200" b="1" dirty="0">
              <a:solidFill>
                <a:schemeClr val="bg2">
                  <a:lumMod val="50000"/>
                </a:schemeClr>
              </a:solidFill>
              <a:latin typeface="Calibri" charset="0"/>
            </a:endParaRPr>
          </a:p>
          <a:p>
            <a:pPr marL="541338" lvl="1" indent="-279400">
              <a:lnSpc>
                <a:spcPct val="90000"/>
              </a:lnSpc>
              <a:buFont typeface="Courier New" pitchFamily="49" charset="0"/>
              <a:buChar char="o"/>
              <a:defRPr/>
            </a:pPr>
            <a:endParaRPr lang="fr-FR" altLang="en-US" sz="1200" b="1" dirty="0">
              <a:solidFill>
                <a:schemeClr val="bg2">
                  <a:lumMod val="50000"/>
                </a:schemeClr>
              </a:solidFill>
              <a:latin typeface="Calibri" charset="0"/>
            </a:endParaRPr>
          </a:p>
          <a:p>
            <a:pPr marL="541338" indent="-2794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charset="0"/>
              </a:rPr>
              <a:t>40,4% des espèces de requins et de raies sont proches de l’extinction</a:t>
            </a:r>
          </a:p>
        </p:txBody>
      </p:sp>
    </p:spTree>
    <p:extLst>
      <p:ext uri="{BB962C8B-B14F-4D97-AF65-F5344CB8AC3E}">
        <p14:creationId xmlns:p14="http://schemas.microsoft.com/office/powerpoint/2010/main" val="198093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32661" y="332656"/>
            <a:ext cx="56802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Surexploitation de la mer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1" y="1268760"/>
            <a:ext cx="8064897" cy="4032448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0" y="530120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                       Des pêcheurs français sur le chalutier « Le Grand Hermine » </a:t>
            </a:r>
          </a:p>
          <a:p>
            <a:endParaRPr lang="fr-FR" b="1" i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54% de la biomasse marine a été détruite </a:t>
            </a:r>
          </a:p>
          <a:p>
            <a:pPr algn="ctr"/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depuis les années 1970.</a:t>
            </a:r>
          </a:p>
        </p:txBody>
      </p:sp>
    </p:spTree>
    <p:extLst>
      <p:ext uri="{BB962C8B-B14F-4D97-AF65-F5344CB8AC3E}">
        <p14:creationId xmlns:p14="http://schemas.microsoft.com/office/powerpoint/2010/main" val="47691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8318" y="332656"/>
            <a:ext cx="80089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Surpêche du Thon en Méditerranée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7930" y="1066127"/>
            <a:ext cx="5809605" cy="3724106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0" y="4786035"/>
            <a:ext cx="914400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Banc de Thons</a:t>
            </a:r>
          </a:p>
          <a:p>
            <a:endParaRPr lang="fr-FR" sz="700" b="1" i="1" dirty="0">
              <a:solidFill>
                <a:schemeClr val="bg2">
                  <a:lumMod val="50000"/>
                </a:schemeClr>
              </a:solidFill>
            </a:endParaRPr>
          </a:p>
          <a:p>
            <a:pPr marL="266700" indent="-266700">
              <a:buFont typeface="Wingdings" pitchFamily="2" charset="2"/>
              <a:buChar char="§"/>
            </a:pPr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Effondrement des populations de 80% en 40 ans</a:t>
            </a:r>
          </a:p>
          <a:p>
            <a:pPr marL="266700" indent="-266700">
              <a:buFont typeface="Wingdings" pitchFamily="2" charset="2"/>
              <a:buChar char="§"/>
            </a:pPr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Techniques de pêche destructrices :</a:t>
            </a:r>
          </a:p>
          <a:p>
            <a:pPr lvl="1">
              <a:buFont typeface="Courier New" pitchFamily="49" charset="0"/>
              <a:buChar char="o"/>
            </a:pPr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 navires à senne coulissante : 100 t / prise</a:t>
            </a:r>
          </a:p>
          <a:p>
            <a:pPr lvl="1">
              <a:buFont typeface="Courier New" pitchFamily="49" charset="0"/>
              <a:buChar char="o"/>
            </a:pPr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 un avion de repérage des bancs par bateau 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58878" y="332656"/>
            <a:ext cx="8027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Surpêche du Cabillaud à Terre-Neuve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089172"/>
            <a:ext cx="6756126" cy="5508180"/>
          </a:xfrm>
          <a:prstGeom prst="rect">
            <a:avLst/>
          </a:prstGeom>
          <a:ln w="38100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14484" y="332656"/>
            <a:ext cx="79166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Les conséquences de l’effondrement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268760"/>
            <a:ext cx="896448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 indent="0" algn="ctr">
              <a:lnSpc>
                <a:spcPct val="90000"/>
              </a:lnSpc>
              <a:defRPr/>
            </a:pPr>
            <a:r>
              <a:rPr lang="fr-FR" altLang="en-US" sz="32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Ces êtres sont les fruits d’une aventure évolutive unique qui s’est poursuivie depuis le Silurien, il y a 440 millions d’années </a:t>
            </a:r>
            <a:endParaRPr lang="fr-FR" sz="32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42900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itchFamily="2" charset="2"/>
              <a:buNone/>
            </a:pPr>
            <a:r>
              <a:rPr lang="fr-FR" altLang="en-US" sz="3200" b="1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Nous les voyons disparaître sous nos yeux</a:t>
            </a:r>
          </a:p>
          <a:p>
            <a:pPr marL="342900" indent="-342900" algn="ctr">
              <a:buFont typeface="Wingdings" pitchFamily="2" charset="2"/>
              <a:buNone/>
            </a:pPr>
            <a:endParaRPr lang="fr-FR" altLang="en-US" sz="3200" b="1" dirty="0">
              <a:solidFill>
                <a:schemeClr val="bg1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ctr">
              <a:buFont typeface="Wingdings" pitchFamily="2" charset="2"/>
              <a:buNone/>
            </a:pPr>
            <a:r>
              <a:rPr lang="fr-FR" altLang="en-US" sz="3200" b="1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Seul un changement radical de nos comportements</a:t>
            </a:r>
          </a:p>
          <a:p>
            <a:pPr marL="342900" indent="-342900" algn="ctr">
              <a:buFont typeface="Wingdings" pitchFamily="2" charset="2"/>
              <a:buNone/>
            </a:pPr>
            <a:r>
              <a:rPr lang="fr-FR" altLang="en-US" sz="3200" b="1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pourra infléchir les tendances actuelles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3988" y="332656"/>
            <a:ext cx="76376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Le constat (3)</a:t>
            </a:r>
          </a:p>
          <a:p>
            <a:pPr algn="ctr"/>
            <a:r>
              <a:rPr lang="fr-FR" sz="4000" b="1" dirty="0">
                <a:solidFill>
                  <a:srgbClr val="008000"/>
                </a:solidFill>
              </a:rPr>
              <a:t>La disparition des habitats naturels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C741B0-D199-48BD-A93B-5318D09816AB}"/>
              </a:ext>
            </a:extLst>
          </p:cNvPr>
          <p:cNvSpPr txBox="1"/>
          <p:nvPr/>
        </p:nvSpPr>
        <p:spPr>
          <a:xfrm>
            <a:off x="1" y="2348880"/>
            <a:ext cx="9144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9% des 5,9 Millions d’espèces</a:t>
            </a:r>
          </a:p>
          <a:p>
            <a:pPr algn="ctr"/>
            <a:endParaRPr lang="fr-FR" sz="1200" b="1" dirty="0">
              <a:solidFill>
                <a:schemeClr val="bg1"/>
              </a:solidFill>
            </a:endParaRPr>
          </a:p>
          <a:p>
            <a:pPr algn="ctr"/>
            <a:r>
              <a:rPr lang="fr-FR" sz="3200" dirty="0">
                <a:solidFill>
                  <a:schemeClr val="bg1"/>
                </a:solidFill>
              </a:rPr>
              <a:t>(soit 500 000 espèces terrestres - plantes et animaux)</a:t>
            </a:r>
          </a:p>
          <a:p>
            <a:pPr algn="ctr"/>
            <a:endParaRPr lang="fr-FR" sz="3200" dirty="0">
              <a:solidFill>
                <a:schemeClr val="bg1"/>
              </a:solidFill>
            </a:endParaRPr>
          </a:p>
          <a:p>
            <a:pPr algn="ctr"/>
            <a:r>
              <a:rPr lang="fr-FR" sz="3200" b="1" dirty="0">
                <a:solidFill>
                  <a:srgbClr val="FF0000"/>
                </a:solidFill>
              </a:rPr>
              <a:t>disposent d’un habitat insuffisant en surface</a:t>
            </a:r>
          </a:p>
          <a:p>
            <a:pPr algn="ctr"/>
            <a:r>
              <a:rPr lang="fr-FR" sz="3200" b="1" dirty="0">
                <a:solidFill>
                  <a:srgbClr val="FF0000"/>
                </a:solidFill>
              </a:rPr>
              <a:t>pour leur survie à long terme  </a:t>
            </a:r>
          </a:p>
        </p:txBody>
      </p:sp>
    </p:spTree>
    <p:extLst>
      <p:ext uri="{BB962C8B-B14F-4D97-AF65-F5344CB8AC3E}">
        <p14:creationId xmlns:p14="http://schemas.microsoft.com/office/powerpoint/2010/main" val="17867807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0668" y="332656"/>
            <a:ext cx="82242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Destruction des habitats par l’homme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9607" y="1089172"/>
            <a:ext cx="5782713" cy="4322070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0" y="5445224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Zone de déforestation sur l'île indonésienne de Sumatra</a:t>
            </a:r>
          </a:p>
          <a:p>
            <a:endParaRPr lang="fr-FR" sz="700" b="1" i="1" dirty="0">
              <a:solidFill>
                <a:schemeClr val="bg2">
                  <a:lumMod val="50000"/>
                </a:schemeClr>
              </a:solidFill>
            </a:endParaRPr>
          </a:p>
          <a:p>
            <a:pPr marL="361950" indent="-266700">
              <a:buFont typeface="Wingdings" pitchFamily="2" charset="2"/>
              <a:buChar char="§"/>
            </a:pPr>
            <a:r>
              <a:rPr lang="fr-FR" sz="2500" b="1" dirty="0">
                <a:solidFill>
                  <a:schemeClr val="bg2">
                    <a:lumMod val="50000"/>
                  </a:schemeClr>
                </a:solidFill>
              </a:rPr>
              <a:t>10% des espèces d’arbres menacées d’extinction (7 000 </a:t>
            </a:r>
            <a:r>
              <a:rPr lang="fr-FR" sz="2500" b="1" dirty="0" err="1">
                <a:solidFill>
                  <a:schemeClr val="bg2">
                    <a:lumMod val="50000"/>
                  </a:schemeClr>
                </a:solidFill>
              </a:rPr>
              <a:t>sp</a:t>
            </a:r>
            <a:r>
              <a:rPr lang="fr-FR" sz="2500" b="1" dirty="0">
                <a:solidFill>
                  <a:schemeClr val="bg2">
                    <a:lumMod val="50000"/>
                  </a:schemeClr>
                </a:solidFill>
              </a:rPr>
              <a:t>.)</a:t>
            </a:r>
          </a:p>
          <a:p>
            <a:pPr marL="361950" indent="-266700">
              <a:buFont typeface="Wingdings" pitchFamily="2" charset="2"/>
              <a:buChar char="§"/>
            </a:pPr>
            <a:r>
              <a:rPr lang="fr-FR" sz="2500" b="1" dirty="0">
                <a:solidFill>
                  <a:schemeClr val="bg2">
                    <a:lumMod val="50000"/>
                  </a:schemeClr>
                </a:solidFill>
              </a:rPr>
              <a:t>Déforestation de 3,8 Millions de km</a:t>
            </a:r>
            <a:r>
              <a:rPr lang="fr-FR" sz="2500" b="1" baseline="30000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fr-FR" sz="2500" b="1" dirty="0">
                <a:solidFill>
                  <a:schemeClr val="bg2">
                    <a:lumMod val="50000"/>
                  </a:schemeClr>
                </a:solidFill>
              </a:rPr>
              <a:t> entre 2000 et 2018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23176" y="332656"/>
            <a:ext cx="7299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8000"/>
                </a:solidFill>
              </a:rPr>
              <a:t>Disparition des espèces végétales</a:t>
            </a:r>
            <a:endParaRPr lang="fr-FR" sz="40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9607" y="1124744"/>
            <a:ext cx="5782713" cy="3847895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923176" y="4990942"/>
            <a:ext cx="729924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Station d’Orchidées dans le Sud de la France</a:t>
            </a:r>
          </a:p>
          <a:p>
            <a:endParaRPr lang="fr-FR" sz="1200" b="1" i="1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</a:rPr>
              <a:t>20% des espèces végétales connues sont menacées :</a:t>
            </a:r>
          </a:p>
          <a:p>
            <a:r>
              <a:rPr lang="fr-FR" sz="2400" b="1" dirty="0">
                <a:solidFill>
                  <a:schemeClr val="bg2">
                    <a:lumMod val="50000"/>
                  </a:schemeClr>
                </a:solidFill>
              </a:rPr>
              <a:t>            31% par l’agriculture, 21% par la déforestation,</a:t>
            </a:r>
          </a:p>
          <a:p>
            <a:r>
              <a:rPr lang="fr-FR" sz="2400" b="1" dirty="0">
                <a:solidFill>
                  <a:schemeClr val="bg2">
                    <a:lumMod val="50000"/>
                  </a:schemeClr>
                </a:solidFill>
              </a:rPr>
              <a:t>            13% par l’urbanisation …</a:t>
            </a:r>
          </a:p>
        </p:txBody>
      </p:sp>
    </p:spTree>
    <p:extLst>
      <p:ext uri="{BB962C8B-B14F-4D97-AF65-F5344CB8AC3E}">
        <p14:creationId xmlns:p14="http://schemas.microsoft.com/office/powerpoint/2010/main" val="8842233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30368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Petit rappel historique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628800"/>
            <a:ext cx="914400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Les précédentes extinctions majeures :</a:t>
            </a:r>
          </a:p>
          <a:p>
            <a:pPr marL="17463" algn="just">
              <a:defRPr/>
            </a:pPr>
            <a:endParaRPr lang="fr-FR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l’extinction Ordovicien-Silurien (- 443,4 Ma) :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 ~85% </a:t>
            </a:r>
            <a:r>
              <a:rPr lang="fr-FR" sz="2800" b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sp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l’extinction Dévonien-Carbonifère (- 358,9 Ma) :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~75% </a:t>
            </a:r>
            <a:r>
              <a:rPr lang="fr-FR" sz="2800" b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sp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l’extinction Permien-Trias (- 252,2 Ma)</a:t>
            </a:r>
            <a:r>
              <a:rPr lang="fr-FR" sz="28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:</a:t>
            </a:r>
            <a:endParaRPr lang="fr-FR" sz="2800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	~95% </a:t>
            </a:r>
            <a:r>
              <a:rPr lang="fr-FR" sz="2800" b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sp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 Marines et ~70% </a:t>
            </a:r>
            <a:r>
              <a:rPr lang="fr-FR" sz="2800" b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sp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 Terrestres.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l’extinction Trias-Jurassique (- 201,3 Ma) :</a:t>
            </a:r>
          </a:p>
          <a:p>
            <a:pPr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	~75% </a:t>
            </a:r>
            <a:r>
              <a:rPr lang="fr-FR" sz="2800" b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sp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 Marines et ~35% </a:t>
            </a:r>
            <a:r>
              <a:rPr lang="fr-FR" sz="2800" b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sp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 Terrestres.</a:t>
            </a:r>
            <a:endParaRPr lang="fr-FR" sz="28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l’extinction Crétacé-Cénozoïque (- 66,0 Ma) :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~50% </a:t>
            </a:r>
            <a:r>
              <a:rPr lang="fr-FR" sz="2800" b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sp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	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fin du règne des dinosaures …</a:t>
            </a:r>
          </a:p>
          <a:p>
            <a:pPr>
              <a:defRPr/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	      … début de l’ère des mammifères et des oiseaux</a:t>
            </a:r>
          </a:p>
        </p:txBody>
      </p:sp>
    </p:spTree>
    <p:extLst>
      <p:ext uri="{BB962C8B-B14F-4D97-AF65-F5344CB8AC3E}">
        <p14:creationId xmlns:p14="http://schemas.microsoft.com/office/powerpoint/2010/main" val="38973278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30368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 réchauffement climatique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076F6B-A507-47A1-AAAF-F9536F571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62" y="1134676"/>
            <a:ext cx="4223522" cy="33260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489F59-D7D7-474E-A554-49E96E7142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62" y="3753549"/>
            <a:ext cx="5148064" cy="290584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E327F9-FD91-4ACD-BC00-231BA29F4C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337" y="1134677"/>
            <a:ext cx="5107663" cy="326890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A7696C-DD2B-47C2-A92F-34A07966DD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318914"/>
            <a:ext cx="4743603" cy="234047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600" y="1322375"/>
            <a:ext cx="7200800" cy="513057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 constat (1)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3369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600" y="1460808"/>
            <a:ext cx="7200800" cy="4853703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 constat (2)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0983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600" y="1322375"/>
            <a:ext cx="7200800" cy="513057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 constat (3)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3389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600" y="1542417"/>
            <a:ext cx="7200800" cy="4690486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0" y="303680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 constat (4)</a:t>
            </a:r>
          </a:p>
          <a:p>
            <a:pPr algn="ctr"/>
            <a:r>
              <a:rPr lang="fr-FR" sz="2800" b="1" i="1" dirty="0">
                <a:solidFill>
                  <a:srgbClr val="008000"/>
                </a:solidFill>
              </a:rPr>
              <a:t>Anomalies des températures en France (Météo-France)</a:t>
            </a:r>
          </a:p>
        </p:txBody>
      </p:sp>
    </p:spTree>
    <p:extLst>
      <p:ext uri="{BB962C8B-B14F-4D97-AF65-F5344CB8AC3E}">
        <p14:creationId xmlns:p14="http://schemas.microsoft.com/office/powerpoint/2010/main" val="15927155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9625" y="1754814"/>
            <a:ext cx="6744749" cy="513057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0" y="303680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causes (1)</a:t>
            </a:r>
          </a:p>
          <a:p>
            <a:pPr algn="ctr"/>
            <a:r>
              <a:rPr lang="fr-FR" sz="2800" b="1" i="1" dirty="0">
                <a:solidFill>
                  <a:srgbClr val="008000"/>
                </a:solidFill>
              </a:rPr>
              <a:t>L’émission de Dioxyde de carbone (énergies fossiles)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EB75A5B-18E1-4311-94E1-F53A37E864B3}"/>
              </a:ext>
            </a:extLst>
          </p:cNvPr>
          <p:cNvSpPr txBox="1"/>
          <p:nvPr/>
        </p:nvSpPr>
        <p:spPr>
          <a:xfrm>
            <a:off x="1547664" y="2905780"/>
            <a:ext cx="38783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CO</a:t>
            </a:r>
            <a:r>
              <a:rPr lang="fr-FR" sz="2800" baseline="-25000" dirty="0">
                <a:solidFill>
                  <a:schemeClr val="bg1"/>
                </a:solidFill>
              </a:rPr>
              <a:t>2</a:t>
            </a:r>
            <a:r>
              <a:rPr lang="fr-FR" sz="2800" dirty="0">
                <a:solidFill>
                  <a:schemeClr val="bg1"/>
                </a:solidFill>
              </a:rPr>
              <a:t> : Dioxyde de carbone</a:t>
            </a:r>
            <a:endParaRPr lang="fr-FR" sz="2800" baseline="-2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8682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-3583" y="239891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causes (1)</a:t>
            </a:r>
          </a:p>
          <a:p>
            <a:pPr algn="ctr"/>
            <a:r>
              <a:rPr lang="fr-FR" sz="2800" b="1" i="1" dirty="0">
                <a:solidFill>
                  <a:srgbClr val="008000"/>
                </a:solidFill>
              </a:rPr>
              <a:t>Origine du CO2</a:t>
            </a:r>
          </a:p>
        </p:txBody>
      </p:sp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627AB716-5A61-43C3-A63F-C079CD6BE4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980465"/>
              </p:ext>
            </p:extLst>
          </p:nvPr>
        </p:nvGraphicFramePr>
        <p:xfrm>
          <a:off x="22137" y="1901418"/>
          <a:ext cx="4964969" cy="49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ECFB0BE6-2A9B-4E3E-88CE-383C7B1E39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4276837"/>
              </p:ext>
            </p:extLst>
          </p:nvPr>
        </p:nvGraphicFramePr>
        <p:xfrm>
          <a:off x="3871453" y="1901418"/>
          <a:ext cx="5256584" cy="49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178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0" grpId="0">
        <p:bldAsOne/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causes (2)</a:t>
            </a:r>
          </a:p>
          <a:p>
            <a:pPr algn="ctr"/>
            <a:r>
              <a:rPr lang="fr-FR" sz="2800" b="1" i="1" dirty="0">
                <a:solidFill>
                  <a:srgbClr val="008000"/>
                </a:solidFill>
              </a:rPr>
              <a:t>L’émission de méthane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BB11873-8570-435F-86B1-75C37CEFBB2B}"/>
              </a:ext>
            </a:extLst>
          </p:cNvPr>
          <p:cNvGrpSpPr/>
          <p:nvPr/>
        </p:nvGrpSpPr>
        <p:grpSpPr>
          <a:xfrm>
            <a:off x="1199625" y="1700808"/>
            <a:ext cx="6744749" cy="5058561"/>
            <a:chOff x="1199625" y="1376772"/>
            <a:chExt cx="6744749" cy="505856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99625" y="1376772"/>
              <a:ext cx="6744749" cy="5058561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B9217-BDC7-4044-86FA-E927F40ADBCB}"/>
                </a:ext>
              </a:extLst>
            </p:cNvPr>
            <p:cNvSpPr txBox="1"/>
            <p:nvPr/>
          </p:nvSpPr>
          <p:spPr>
            <a:xfrm>
              <a:off x="2195736" y="1988840"/>
              <a:ext cx="3706912" cy="9130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chemeClr val="bg1"/>
                  </a:solidFill>
                </a:rPr>
                <a:t>CH</a:t>
              </a:r>
              <a:r>
                <a:rPr lang="fr-FR" sz="3200" baseline="-25000" dirty="0">
                  <a:solidFill>
                    <a:schemeClr val="bg1"/>
                  </a:solidFill>
                </a:rPr>
                <a:t>4</a:t>
              </a:r>
              <a:r>
                <a:rPr lang="fr-FR" sz="3200" dirty="0">
                  <a:solidFill>
                    <a:schemeClr val="bg1"/>
                  </a:solidFill>
                </a:rPr>
                <a:t> : Méthane</a:t>
              </a:r>
            </a:p>
            <a:p>
              <a:r>
                <a:rPr lang="fr-FR" sz="3200" baseline="-25000" dirty="0">
                  <a:solidFill>
                    <a:schemeClr val="bg1"/>
                  </a:solidFill>
                </a:rPr>
                <a:t>28 fois plus puissant que le CO2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437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causes (2)</a:t>
            </a:r>
          </a:p>
          <a:p>
            <a:pPr algn="ctr"/>
            <a:r>
              <a:rPr lang="fr-FR" sz="2800" b="1" i="1" dirty="0">
                <a:solidFill>
                  <a:srgbClr val="008000"/>
                </a:solidFill>
              </a:rPr>
              <a:t>Origine du méthane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AC609EA-0FDE-49D0-88CF-E468336796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9937760"/>
              </p:ext>
            </p:extLst>
          </p:nvPr>
        </p:nvGraphicFramePr>
        <p:xfrm>
          <a:off x="3853" y="1134677"/>
          <a:ext cx="9144000" cy="5723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D84B137-3C99-4EE3-8AC0-E643F9E182FF}"/>
              </a:ext>
            </a:extLst>
          </p:cNvPr>
          <p:cNvSpPr txBox="1"/>
          <p:nvPr/>
        </p:nvSpPr>
        <p:spPr>
          <a:xfrm>
            <a:off x="6156176" y="221189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0AFE4A-16CC-4331-82F7-3511613C0A8C}"/>
              </a:ext>
            </a:extLst>
          </p:cNvPr>
          <p:cNvSpPr txBox="1"/>
          <p:nvPr/>
        </p:nvSpPr>
        <p:spPr>
          <a:xfrm>
            <a:off x="2123728" y="410968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5C4A42-A6BA-424D-9D6F-D43E976BE112}"/>
              </a:ext>
            </a:extLst>
          </p:cNvPr>
          <p:cNvSpPr txBox="1"/>
          <p:nvPr/>
        </p:nvSpPr>
        <p:spPr>
          <a:xfrm>
            <a:off x="2123728" y="21306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EB4C9F-6E7D-4B70-8091-99D4B0A2F555}"/>
              </a:ext>
            </a:extLst>
          </p:cNvPr>
          <p:cNvSpPr txBox="1"/>
          <p:nvPr/>
        </p:nvSpPr>
        <p:spPr>
          <a:xfrm>
            <a:off x="6365528" y="374035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766B792-9C03-422F-9724-433BE6B6ECEC}"/>
              </a:ext>
            </a:extLst>
          </p:cNvPr>
          <p:cNvSpPr txBox="1"/>
          <p:nvPr/>
        </p:nvSpPr>
        <p:spPr>
          <a:xfrm>
            <a:off x="4362648" y="508518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8519156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cercles vicieux (1)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408F12B-6548-4887-B941-2550B92B8E9D}"/>
              </a:ext>
            </a:extLst>
          </p:cNvPr>
          <p:cNvGrpSpPr/>
          <p:nvPr/>
        </p:nvGrpSpPr>
        <p:grpSpPr>
          <a:xfrm>
            <a:off x="-48407" y="1124744"/>
            <a:ext cx="8292815" cy="3432577"/>
            <a:chOff x="-48407" y="1386596"/>
            <a:chExt cx="8292815" cy="343257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47D0091-88BF-4ACF-91B1-5E147DB78A1D}"/>
                </a:ext>
              </a:extLst>
            </p:cNvPr>
            <p:cNvSpPr txBox="1"/>
            <p:nvPr/>
          </p:nvSpPr>
          <p:spPr>
            <a:xfrm>
              <a:off x="-48407" y="1386596"/>
              <a:ext cx="24737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>
                  <a:solidFill>
                    <a:schemeClr val="bg1"/>
                  </a:solidFill>
                </a:rPr>
                <a:t>- Aux pôles :</a:t>
              </a:r>
            </a:p>
          </p:txBody>
        </p:sp>
        <p:sp>
          <p:nvSpPr>
            <p:cNvPr id="7" name="Flèche : courbe vers la gauche 6">
              <a:extLst>
                <a:ext uri="{FF2B5EF4-FFF2-40B4-BE49-F238E27FC236}">
                  <a16:creationId xmlns:a16="http://schemas.microsoft.com/office/drawing/2014/main" id="{E45D2028-E53F-4649-B79B-1555CE377F1D}"/>
                </a:ext>
              </a:extLst>
            </p:cNvPr>
            <p:cNvSpPr/>
            <p:nvPr/>
          </p:nvSpPr>
          <p:spPr>
            <a:xfrm>
              <a:off x="7028256" y="2176475"/>
              <a:ext cx="1216152" cy="2304256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A0D0086-0969-4D55-B1F9-EC8BC8FA79E4}"/>
                </a:ext>
              </a:extLst>
            </p:cNvPr>
            <p:cNvSpPr txBox="1"/>
            <p:nvPr/>
          </p:nvSpPr>
          <p:spPr>
            <a:xfrm>
              <a:off x="2424244" y="1682502"/>
              <a:ext cx="4631204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Réchauffement de</a:t>
              </a:r>
            </a:p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l’océan par absorption</a:t>
              </a:r>
            </a:p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du rayonnement solaire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958140B-EEFC-47AC-951A-10B3F55EF293}"/>
                </a:ext>
              </a:extLst>
            </p:cNvPr>
            <p:cNvSpPr txBox="1"/>
            <p:nvPr/>
          </p:nvSpPr>
          <p:spPr>
            <a:xfrm>
              <a:off x="2138245" y="3618844"/>
              <a:ext cx="498777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Fonte des glaces =&gt;</a:t>
              </a:r>
            </a:p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diminution de la réflexion</a:t>
              </a:r>
            </a:p>
          </p:txBody>
        </p:sp>
        <p:sp>
          <p:nvSpPr>
            <p:cNvPr id="12" name="Flèche : courbe vers la gauche 11">
              <a:extLst>
                <a:ext uri="{FF2B5EF4-FFF2-40B4-BE49-F238E27FC236}">
                  <a16:creationId xmlns:a16="http://schemas.microsoft.com/office/drawing/2014/main" id="{45275A1E-76C1-4310-8D6F-56CFB29C6333}"/>
                </a:ext>
              </a:extLst>
            </p:cNvPr>
            <p:cNvSpPr/>
            <p:nvPr/>
          </p:nvSpPr>
          <p:spPr>
            <a:xfrm flipH="1" flipV="1">
              <a:off x="827584" y="2132856"/>
              <a:ext cx="1216152" cy="2304256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9C88C273-347C-467B-81BA-746F60DAA3B5}"/>
              </a:ext>
            </a:extLst>
          </p:cNvPr>
          <p:cNvSpPr txBox="1"/>
          <p:nvPr/>
        </p:nvSpPr>
        <p:spPr>
          <a:xfrm>
            <a:off x="0" y="458112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98738" indent="-2598738"/>
            <a:r>
              <a:rPr lang="fr-FR" sz="3600" dirty="0">
                <a:solidFill>
                  <a:schemeClr val="bg2">
                    <a:lumMod val="75000"/>
                  </a:schemeClr>
                </a:solidFill>
              </a:rPr>
              <a:t>Arctique : 	disparition de la banquise</a:t>
            </a:r>
          </a:p>
          <a:p>
            <a:pPr marL="2598738" indent="-2598738"/>
            <a:r>
              <a:rPr lang="fr-FR" sz="3600" dirty="0">
                <a:solidFill>
                  <a:schemeClr val="bg2">
                    <a:lumMod val="75000"/>
                  </a:schemeClr>
                </a:solidFill>
              </a:rPr>
              <a:t>	fonte des glaciers du Groenland</a:t>
            </a:r>
          </a:p>
          <a:p>
            <a:pPr marL="2598738" indent="-2598738"/>
            <a:r>
              <a:rPr lang="fr-FR" sz="3600" dirty="0">
                <a:solidFill>
                  <a:schemeClr val="bg2">
                    <a:lumMod val="75000"/>
                  </a:schemeClr>
                </a:solidFill>
              </a:rPr>
              <a:t>Antarctique : 	perte des plateformes de glace =&gt; glissade des glaciers vers l’océan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1BBE6F2-163B-4894-9BF8-6C0B8120179D}"/>
              </a:ext>
            </a:extLst>
          </p:cNvPr>
          <p:cNvSpPr txBox="1"/>
          <p:nvPr/>
        </p:nvSpPr>
        <p:spPr>
          <a:xfrm>
            <a:off x="8316416" y="2276873"/>
            <a:ext cx="861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solidFill>
                  <a:srgbClr val="FF0000"/>
                </a:solidFill>
              </a:rPr>
              <a:t>+</a:t>
            </a:r>
            <a:endParaRPr lang="fr-FR" sz="7200" baseline="-25000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FB0043A-7ECA-414F-B9C3-AA83155F3836}"/>
              </a:ext>
            </a:extLst>
          </p:cNvPr>
          <p:cNvSpPr txBox="1"/>
          <p:nvPr/>
        </p:nvSpPr>
        <p:spPr>
          <a:xfrm>
            <a:off x="77060" y="2276873"/>
            <a:ext cx="861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solidFill>
                  <a:srgbClr val="FF0000"/>
                </a:solidFill>
              </a:rPr>
              <a:t>+</a:t>
            </a:r>
            <a:endParaRPr lang="fr-FR" sz="72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6891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cercles vicieux (2)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7D0091-88BF-4ACF-91B1-5E147DB78A1D}"/>
              </a:ext>
            </a:extLst>
          </p:cNvPr>
          <p:cNvSpPr txBox="1"/>
          <p:nvPr/>
        </p:nvSpPr>
        <p:spPr>
          <a:xfrm>
            <a:off x="394165" y="1124744"/>
            <a:ext cx="3420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- Dans l’arctique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C88C273-347C-467B-81BA-746F60DAA3B5}"/>
              </a:ext>
            </a:extLst>
          </p:cNvPr>
          <p:cNvSpPr txBox="1"/>
          <p:nvPr/>
        </p:nvSpPr>
        <p:spPr>
          <a:xfrm>
            <a:off x="0" y="573325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98738" indent="-2598738"/>
            <a:r>
              <a:rPr lang="fr-FR" sz="3600" dirty="0">
                <a:solidFill>
                  <a:schemeClr val="bg2">
                    <a:lumMod val="75000"/>
                  </a:schemeClr>
                </a:solidFill>
              </a:rPr>
              <a:t>Toundra arctique : 	1,5 Gt de GES libérés par an</a:t>
            </a:r>
          </a:p>
          <a:p>
            <a:pPr marL="3582988" indent="-3582988"/>
            <a:r>
              <a:rPr lang="fr-FR" sz="3600" dirty="0">
                <a:solidFill>
                  <a:schemeClr val="bg2">
                    <a:lumMod val="75000"/>
                  </a:schemeClr>
                </a:solidFill>
              </a:rPr>
              <a:t>	« bombe à retardement »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A7819EF-5E93-46E8-B7D9-32D120B5E07C}"/>
              </a:ext>
            </a:extLst>
          </p:cNvPr>
          <p:cNvGrpSpPr/>
          <p:nvPr/>
        </p:nvGrpSpPr>
        <p:grpSpPr>
          <a:xfrm>
            <a:off x="0" y="2156663"/>
            <a:ext cx="8604448" cy="3050471"/>
            <a:chOff x="0" y="1796623"/>
            <a:chExt cx="8604448" cy="3050471"/>
          </a:xfrm>
        </p:grpSpPr>
        <p:sp>
          <p:nvSpPr>
            <p:cNvPr id="7" name="Flèche : courbe vers la gauche 6">
              <a:extLst>
                <a:ext uri="{FF2B5EF4-FFF2-40B4-BE49-F238E27FC236}">
                  <a16:creationId xmlns:a16="http://schemas.microsoft.com/office/drawing/2014/main" id="{E45D2028-E53F-4649-B79B-1555CE377F1D}"/>
                </a:ext>
              </a:extLst>
            </p:cNvPr>
            <p:cNvSpPr/>
            <p:nvPr/>
          </p:nvSpPr>
          <p:spPr>
            <a:xfrm>
              <a:off x="7388296" y="1914623"/>
              <a:ext cx="1216152" cy="2304256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A0D0086-0969-4D55-B1F9-EC8BC8FA79E4}"/>
                </a:ext>
              </a:extLst>
            </p:cNvPr>
            <p:cNvSpPr txBox="1"/>
            <p:nvPr/>
          </p:nvSpPr>
          <p:spPr>
            <a:xfrm>
              <a:off x="3367434" y="1796623"/>
              <a:ext cx="362996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Réchauffement du</a:t>
              </a:r>
            </a:p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pergélisol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958140B-EEFC-47AC-951A-10B3F55EF293}"/>
                </a:ext>
              </a:extLst>
            </p:cNvPr>
            <p:cNvSpPr txBox="1"/>
            <p:nvPr/>
          </p:nvSpPr>
          <p:spPr>
            <a:xfrm>
              <a:off x="2759298" y="3646765"/>
              <a:ext cx="46289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Libération du CO</a:t>
              </a:r>
              <a:r>
                <a:rPr lang="fr-FR" sz="3600" baseline="-25000" dirty="0">
                  <a:solidFill>
                    <a:srgbClr val="FF0000"/>
                  </a:solidFill>
                </a:rPr>
                <a:t>2 </a:t>
              </a:r>
              <a:r>
                <a:rPr lang="fr-FR" sz="3600" dirty="0">
                  <a:solidFill>
                    <a:srgbClr val="FF0000"/>
                  </a:solidFill>
                </a:rPr>
                <a:t>,du CH</a:t>
              </a:r>
              <a:r>
                <a:rPr lang="fr-FR" sz="3600" baseline="-25000" dirty="0">
                  <a:solidFill>
                    <a:srgbClr val="FF0000"/>
                  </a:solidFill>
                </a:rPr>
                <a:t>4</a:t>
              </a:r>
              <a:r>
                <a:rPr lang="fr-FR" sz="3600" dirty="0">
                  <a:solidFill>
                    <a:srgbClr val="FF0000"/>
                  </a:solidFill>
                </a:rPr>
                <a:t>, et du N</a:t>
              </a:r>
              <a:r>
                <a:rPr lang="fr-FR" sz="3600" baseline="-25000" dirty="0">
                  <a:solidFill>
                    <a:srgbClr val="FF0000"/>
                  </a:solidFill>
                </a:rPr>
                <a:t>2</a:t>
              </a:r>
              <a:r>
                <a:rPr lang="fr-FR" sz="3600" dirty="0">
                  <a:solidFill>
                    <a:srgbClr val="FF0000"/>
                  </a:solidFill>
                </a:rPr>
                <a:t>O figés</a:t>
              </a:r>
            </a:p>
          </p:txBody>
        </p:sp>
        <p:sp>
          <p:nvSpPr>
            <p:cNvPr id="12" name="Flèche : courbe vers la gauche 11">
              <a:extLst>
                <a:ext uri="{FF2B5EF4-FFF2-40B4-BE49-F238E27FC236}">
                  <a16:creationId xmlns:a16="http://schemas.microsoft.com/office/drawing/2014/main" id="{45275A1E-76C1-4310-8D6F-56CFB29C6333}"/>
                </a:ext>
              </a:extLst>
            </p:cNvPr>
            <p:cNvSpPr/>
            <p:nvPr/>
          </p:nvSpPr>
          <p:spPr>
            <a:xfrm flipH="1" flipV="1">
              <a:off x="1543146" y="1871004"/>
              <a:ext cx="1216152" cy="2304256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FB0043A-7ECA-414F-B9C3-AA83155F3836}"/>
                </a:ext>
              </a:extLst>
            </p:cNvPr>
            <p:cNvSpPr txBox="1"/>
            <p:nvPr/>
          </p:nvSpPr>
          <p:spPr>
            <a:xfrm>
              <a:off x="0" y="2466586"/>
              <a:ext cx="157733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200" dirty="0">
                  <a:solidFill>
                    <a:srgbClr val="FF0000"/>
                  </a:solidFill>
                </a:rPr>
                <a:t>+++</a:t>
              </a:r>
              <a:endParaRPr lang="fr-FR" sz="7200" baseline="-25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572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cercles vicieux (3)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7D0091-88BF-4ACF-91B1-5E147DB78A1D}"/>
              </a:ext>
            </a:extLst>
          </p:cNvPr>
          <p:cNvSpPr txBox="1"/>
          <p:nvPr/>
        </p:nvSpPr>
        <p:spPr>
          <a:xfrm>
            <a:off x="0" y="1342509"/>
            <a:ext cx="6689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- Les incendies de la forêt boréale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C88C273-347C-467B-81BA-746F60DAA3B5}"/>
              </a:ext>
            </a:extLst>
          </p:cNvPr>
          <p:cNvSpPr txBox="1"/>
          <p:nvPr/>
        </p:nvSpPr>
        <p:spPr>
          <a:xfrm>
            <a:off x="0" y="4756442"/>
            <a:ext cx="833991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86163" indent="-3586163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Canada et Russie : 	Plus grande forêt sur terre</a:t>
            </a:r>
          </a:p>
          <a:p>
            <a:pPr marL="3586163" indent="-3586163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	Incendies gigantesques</a:t>
            </a:r>
          </a:p>
          <a:p>
            <a:pPr marL="3586163" indent="-3586163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	Tourbe en feu souterrain</a:t>
            </a:r>
          </a:p>
          <a:p>
            <a:pPr marL="3586163" indent="-3586163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	Nuage de fumées et de CO</a:t>
            </a:r>
            <a:r>
              <a:rPr lang="fr-FR" sz="3200" baseline="-25000" dirty="0">
                <a:solidFill>
                  <a:schemeClr val="bg2">
                    <a:lumMod val="75000"/>
                  </a:schemeClr>
                </a:solidFill>
              </a:rPr>
              <a:t>2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845BAF8-2670-4653-AFFB-0B90F9A16162}"/>
              </a:ext>
            </a:extLst>
          </p:cNvPr>
          <p:cNvGrpSpPr/>
          <p:nvPr/>
        </p:nvGrpSpPr>
        <p:grpSpPr>
          <a:xfrm>
            <a:off x="794413" y="1950693"/>
            <a:ext cx="7522003" cy="2630435"/>
            <a:chOff x="-82006" y="1725142"/>
            <a:chExt cx="7522003" cy="2849537"/>
          </a:xfrm>
        </p:grpSpPr>
        <p:sp>
          <p:nvSpPr>
            <p:cNvPr id="7" name="Flèche : courbe vers la gauche 6">
              <a:extLst>
                <a:ext uri="{FF2B5EF4-FFF2-40B4-BE49-F238E27FC236}">
                  <a16:creationId xmlns:a16="http://schemas.microsoft.com/office/drawing/2014/main" id="{E45D2028-E53F-4649-B79B-1555CE377F1D}"/>
                </a:ext>
              </a:extLst>
            </p:cNvPr>
            <p:cNvSpPr/>
            <p:nvPr/>
          </p:nvSpPr>
          <p:spPr>
            <a:xfrm>
              <a:off x="6234733" y="2057436"/>
              <a:ext cx="1205264" cy="2444774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A0D0086-0969-4D55-B1F9-EC8BC8FA79E4}"/>
                </a:ext>
              </a:extLst>
            </p:cNvPr>
            <p:cNvSpPr txBox="1"/>
            <p:nvPr/>
          </p:nvSpPr>
          <p:spPr>
            <a:xfrm>
              <a:off x="3192223" y="1725142"/>
              <a:ext cx="304166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>
                  <a:solidFill>
                    <a:srgbClr val="FF0000"/>
                  </a:solidFill>
                </a:rPr>
                <a:t>Réchauffement</a:t>
              </a:r>
            </a:p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et aridité</a:t>
              </a:r>
            </a:p>
          </p:txBody>
        </p:sp>
        <p:sp>
          <p:nvSpPr>
            <p:cNvPr id="12" name="Flèche : courbe vers la gauche 11">
              <a:extLst>
                <a:ext uri="{FF2B5EF4-FFF2-40B4-BE49-F238E27FC236}">
                  <a16:creationId xmlns:a16="http://schemas.microsoft.com/office/drawing/2014/main" id="{45275A1E-76C1-4310-8D6F-56CFB29C6333}"/>
                </a:ext>
              </a:extLst>
            </p:cNvPr>
            <p:cNvSpPr/>
            <p:nvPr/>
          </p:nvSpPr>
          <p:spPr>
            <a:xfrm flipH="1" flipV="1">
              <a:off x="1976071" y="1988840"/>
              <a:ext cx="1216152" cy="2503383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12C9069-9BCD-4BD3-BD8C-FD1BF6FACDD3}"/>
                </a:ext>
              </a:extLst>
            </p:cNvPr>
            <p:cNvSpPr txBox="1"/>
            <p:nvPr/>
          </p:nvSpPr>
          <p:spPr>
            <a:xfrm>
              <a:off x="-82006" y="2665954"/>
              <a:ext cx="2036455" cy="1300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7200" dirty="0">
                  <a:solidFill>
                    <a:srgbClr val="FF0000"/>
                  </a:solidFill>
                </a:rPr>
                <a:t>+ co</a:t>
              </a:r>
              <a:r>
                <a:rPr lang="fr-FR" sz="7200" baseline="-25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F85D0BC-49C6-4149-AF74-C69B12581AC1}"/>
                </a:ext>
              </a:extLst>
            </p:cNvPr>
            <p:cNvSpPr txBox="1"/>
            <p:nvPr/>
          </p:nvSpPr>
          <p:spPr>
            <a:xfrm>
              <a:off x="3728651" y="3928348"/>
              <a:ext cx="19688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>
                  <a:solidFill>
                    <a:srgbClr val="FF0000"/>
                  </a:solidFill>
                </a:rPr>
                <a:t>Incendies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84623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cercles vicieux (3)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7D0091-88BF-4ACF-91B1-5E147DB78A1D}"/>
              </a:ext>
            </a:extLst>
          </p:cNvPr>
          <p:cNvSpPr txBox="1"/>
          <p:nvPr/>
        </p:nvSpPr>
        <p:spPr>
          <a:xfrm>
            <a:off x="0" y="1342509"/>
            <a:ext cx="9036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Les incendies de Fort Mac-Murray (Can): 2016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4BC041-6BB0-4562-BA3F-C0F62442E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472" y="2143157"/>
            <a:ext cx="6131055" cy="471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799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cercles vicieux (4)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7D0091-88BF-4ACF-91B1-5E147DB78A1D}"/>
              </a:ext>
            </a:extLst>
          </p:cNvPr>
          <p:cNvSpPr txBox="1"/>
          <p:nvPr/>
        </p:nvSpPr>
        <p:spPr>
          <a:xfrm>
            <a:off x="0" y="1342509"/>
            <a:ext cx="7583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- Les incendies de la forêt australienne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C88C273-347C-467B-81BA-746F60DAA3B5}"/>
              </a:ext>
            </a:extLst>
          </p:cNvPr>
          <p:cNvSpPr txBox="1"/>
          <p:nvPr/>
        </p:nvSpPr>
        <p:spPr>
          <a:xfrm>
            <a:off x="0" y="4780967"/>
            <a:ext cx="941796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76425" indent="-1876425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Australie : 	Températures extrêmes : 50°C</a:t>
            </a:r>
          </a:p>
          <a:p>
            <a:pPr marL="1876425" indent="-1876425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	Forêt d’eucalyptus hyper inflammable</a:t>
            </a:r>
          </a:p>
          <a:p>
            <a:pPr marL="1876425" indent="-1876425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	Incendies gigantesques</a:t>
            </a:r>
          </a:p>
          <a:p>
            <a:pPr marL="1876425" indent="-1876425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	Nuages de fumées sur l’hémisphère sud	</a:t>
            </a:r>
            <a:endParaRPr lang="fr-FR" sz="3200" baseline="-25000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845BAF8-2670-4653-AFFB-0B90F9A16162}"/>
              </a:ext>
            </a:extLst>
          </p:cNvPr>
          <p:cNvGrpSpPr/>
          <p:nvPr/>
        </p:nvGrpSpPr>
        <p:grpSpPr>
          <a:xfrm>
            <a:off x="255997" y="2163639"/>
            <a:ext cx="8060419" cy="2489497"/>
            <a:chOff x="-620422" y="1725142"/>
            <a:chExt cx="8060419" cy="2849537"/>
          </a:xfrm>
        </p:grpSpPr>
        <p:sp>
          <p:nvSpPr>
            <p:cNvPr id="7" name="Flèche : courbe vers la gauche 6">
              <a:extLst>
                <a:ext uri="{FF2B5EF4-FFF2-40B4-BE49-F238E27FC236}">
                  <a16:creationId xmlns:a16="http://schemas.microsoft.com/office/drawing/2014/main" id="{E45D2028-E53F-4649-B79B-1555CE377F1D}"/>
                </a:ext>
              </a:extLst>
            </p:cNvPr>
            <p:cNvSpPr/>
            <p:nvPr/>
          </p:nvSpPr>
          <p:spPr>
            <a:xfrm>
              <a:off x="6234733" y="2057436"/>
              <a:ext cx="1205264" cy="2444774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A0D0086-0969-4D55-B1F9-EC8BC8FA79E4}"/>
                </a:ext>
              </a:extLst>
            </p:cNvPr>
            <p:cNvSpPr txBox="1"/>
            <p:nvPr/>
          </p:nvSpPr>
          <p:spPr>
            <a:xfrm>
              <a:off x="3192223" y="1725142"/>
              <a:ext cx="304166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>
                  <a:solidFill>
                    <a:srgbClr val="FF0000"/>
                  </a:solidFill>
                </a:rPr>
                <a:t>Réchauffement</a:t>
              </a:r>
            </a:p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et aridité</a:t>
              </a:r>
            </a:p>
          </p:txBody>
        </p:sp>
        <p:sp>
          <p:nvSpPr>
            <p:cNvPr id="12" name="Flèche : courbe vers la gauche 11">
              <a:extLst>
                <a:ext uri="{FF2B5EF4-FFF2-40B4-BE49-F238E27FC236}">
                  <a16:creationId xmlns:a16="http://schemas.microsoft.com/office/drawing/2014/main" id="{45275A1E-76C1-4310-8D6F-56CFB29C6333}"/>
                </a:ext>
              </a:extLst>
            </p:cNvPr>
            <p:cNvSpPr/>
            <p:nvPr/>
          </p:nvSpPr>
          <p:spPr>
            <a:xfrm flipH="1" flipV="1">
              <a:off x="1976071" y="1988840"/>
              <a:ext cx="1216152" cy="2503383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12C9069-9BCD-4BD3-BD8C-FD1BF6FACDD3}"/>
                </a:ext>
              </a:extLst>
            </p:cNvPr>
            <p:cNvSpPr txBox="1"/>
            <p:nvPr/>
          </p:nvSpPr>
          <p:spPr>
            <a:xfrm>
              <a:off x="-620422" y="2665954"/>
              <a:ext cx="3041666" cy="1373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200" dirty="0">
                  <a:solidFill>
                    <a:srgbClr val="FF0000"/>
                  </a:solidFill>
                </a:rPr>
                <a:t>++ co</a:t>
              </a:r>
              <a:r>
                <a:rPr lang="fr-FR" sz="7200" baseline="-25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F85D0BC-49C6-4149-AF74-C69B12581AC1}"/>
                </a:ext>
              </a:extLst>
            </p:cNvPr>
            <p:cNvSpPr txBox="1"/>
            <p:nvPr/>
          </p:nvSpPr>
          <p:spPr>
            <a:xfrm>
              <a:off x="3728651" y="3928348"/>
              <a:ext cx="19688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>
                  <a:solidFill>
                    <a:srgbClr val="FF0000"/>
                  </a:solidFill>
                </a:rPr>
                <a:t>Incendies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51324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cercles vicieux (5)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7D0091-88BF-4ACF-91B1-5E147DB78A1D}"/>
              </a:ext>
            </a:extLst>
          </p:cNvPr>
          <p:cNvSpPr txBox="1"/>
          <p:nvPr/>
        </p:nvSpPr>
        <p:spPr>
          <a:xfrm>
            <a:off x="0" y="1342509"/>
            <a:ext cx="7521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- Les incendies des forêts équatoriales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C88C273-347C-467B-81BA-746F60DAA3B5}"/>
              </a:ext>
            </a:extLst>
          </p:cNvPr>
          <p:cNvSpPr txBox="1"/>
          <p:nvPr/>
        </p:nvSpPr>
        <p:spPr>
          <a:xfrm>
            <a:off x="3820" y="4731108"/>
            <a:ext cx="664797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6300" indent="-2146300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Amazonie, Congo et Indonésie : </a:t>
            </a:r>
          </a:p>
          <a:p>
            <a:pPr marL="2146300" indent="-2146300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	Sécheresses répétées</a:t>
            </a:r>
          </a:p>
          <a:p>
            <a:pPr marL="2146300" indent="-2146300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	Incendies criminelles</a:t>
            </a:r>
          </a:p>
          <a:p>
            <a:pPr marL="2146300" indent="-2146300"/>
            <a:r>
              <a:rPr lang="fr-FR" sz="3200" dirty="0">
                <a:solidFill>
                  <a:schemeClr val="bg2">
                    <a:lumMod val="75000"/>
                  </a:schemeClr>
                </a:solidFill>
              </a:rPr>
              <a:t>	Tourbe en feu souterrain	</a:t>
            </a:r>
            <a:endParaRPr lang="fr-FR" sz="3200" baseline="-25000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845BAF8-2670-4653-AFFB-0B90F9A16162}"/>
              </a:ext>
            </a:extLst>
          </p:cNvPr>
          <p:cNvGrpSpPr/>
          <p:nvPr/>
        </p:nvGrpSpPr>
        <p:grpSpPr>
          <a:xfrm>
            <a:off x="810998" y="2151727"/>
            <a:ext cx="7522003" cy="2065841"/>
            <a:chOff x="-82006" y="1725142"/>
            <a:chExt cx="7522003" cy="2849484"/>
          </a:xfrm>
        </p:grpSpPr>
        <p:sp>
          <p:nvSpPr>
            <p:cNvPr id="7" name="Flèche : courbe vers la gauche 6">
              <a:extLst>
                <a:ext uri="{FF2B5EF4-FFF2-40B4-BE49-F238E27FC236}">
                  <a16:creationId xmlns:a16="http://schemas.microsoft.com/office/drawing/2014/main" id="{E45D2028-E53F-4649-B79B-1555CE377F1D}"/>
                </a:ext>
              </a:extLst>
            </p:cNvPr>
            <p:cNvSpPr/>
            <p:nvPr/>
          </p:nvSpPr>
          <p:spPr>
            <a:xfrm>
              <a:off x="6234733" y="2057436"/>
              <a:ext cx="1205264" cy="2444774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A0D0086-0969-4D55-B1F9-EC8BC8FA79E4}"/>
                </a:ext>
              </a:extLst>
            </p:cNvPr>
            <p:cNvSpPr txBox="1"/>
            <p:nvPr/>
          </p:nvSpPr>
          <p:spPr>
            <a:xfrm>
              <a:off x="3192223" y="1725142"/>
              <a:ext cx="3042510" cy="1335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Sécheresse</a:t>
              </a:r>
            </a:p>
            <a:p>
              <a:pPr algn="ctr"/>
              <a:r>
                <a:rPr lang="fr-FR" sz="3600" dirty="0">
                  <a:solidFill>
                    <a:srgbClr val="FF0000"/>
                  </a:solidFill>
                </a:rPr>
                <a:t>et crime</a:t>
              </a:r>
            </a:p>
          </p:txBody>
        </p:sp>
        <p:sp>
          <p:nvSpPr>
            <p:cNvPr id="12" name="Flèche : courbe vers la gauche 11">
              <a:extLst>
                <a:ext uri="{FF2B5EF4-FFF2-40B4-BE49-F238E27FC236}">
                  <a16:creationId xmlns:a16="http://schemas.microsoft.com/office/drawing/2014/main" id="{45275A1E-76C1-4310-8D6F-56CFB29C6333}"/>
                </a:ext>
              </a:extLst>
            </p:cNvPr>
            <p:cNvSpPr/>
            <p:nvPr/>
          </p:nvSpPr>
          <p:spPr>
            <a:xfrm flipH="1" flipV="1">
              <a:off x="1976071" y="1988840"/>
              <a:ext cx="1216152" cy="2503383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12C9069-9BCD-4BD3-BD8C-FD1BF6FACDD3}"/>
                </a:ext>
              </a:extLst>
            </p:cNvPr>
            <p:cNvSpPr txBox="1"/>
            <p:nvPr/>
          </p:nvSpPr>
          <p:spPr>
            <a:xfrm>
              <a:off x="-82006" y="2665954"/>
              <a:ext cx="2036455" cy="1655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7200" dirty="0">
                  <a:solidFill>
                    <a:srgbClr val="FF0000"/>
                  </a:solidFill>
                </a:rPr>
                <a:t>+ co</a:t>
              </a:r>
              <a:r>
                <a:rPr lang="fr-FR" sz="7200" baseline="-25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F85D0BC-49C6-4149-AF74-C69B12581AC1}"/>
                </a:ext>
              </a:extLst>
            </p:cNvPr>
            <p:cNvSpPr txBox="1"/>
            <p:nvPr/>
          </p:nvSpPr>
          <p:spPr>
            <a:xfrm>
              <a:off x="3729073" y="3928295"/>
              <a:ext cx="19688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>
                  <a:solidFill>
                    <a:srgbClr val="FF0000"/>
                  </a:solidFill>
                </a:rPr>
                <a:t>Incendies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31994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303680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Les conséquences du réchauffement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5E6EE2-953B-4503-B670-4A7DC4251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32" y="1927080"/>
            <a:ext cx="4653136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4922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677" y="332656"/>
            <a:ext cx="909826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400" b="1" dirty="0">
                <a:solidFill>
                  <a:srgbClr val="008000"/>
                </a:solidFill>
              </a:rPr>
              <a:t>Renforcement des phénomènes météorologiques</a:t>
            </a:r>
            <a:endParaRPr lang="fr-FR" sz="3400" b="1" i="1" dirty="0">
              <a:solidFill>
                <a:srgbClr val="008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2063" y="6412853"/>
            <a:ext cx="9134311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60" b="1" i="1" dirty="0">
                <a:solidFill>
                  <a:schemeClr val="bg2">
                    <a:lumMod val="50000"/>
                  </a:schemeClr>
                </a:solidFill>
              </a:rPr>
              <a:t>Augmentation de la puissance et de la lenteur de déplacement des cyclones tropicaux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6A27E5-61BB-4717-A2DF-9DC94493D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96752"/>
            <a:ext cx="7315200" cy="2743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F8DD87-D8A2-46F0-9C22-3B8127463E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266027" y="4035452"/>
            <a:ext cx="3779912" cy="23680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784F83-3ECD-4D4E-9D57-2B671EEEFA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3" y="4137443"/>
            <a:ext cx="4946489" cy="216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093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61252" y="332656"/>
            <a:ext cx="722313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400" b="1" dirty="0">
                <a:solidFill>
                  <a:srgbClr val="008000"/>
                </a:solidFill>
              </a:rPr>
              <a:t>Élévation continue du niveau de la mer</a:t>
            </a:r>
            <a:endParaRPr lang="fr-FR" sz="3400" b="1" i="1" dirty="0">
              <a:solidFill>
                <a:srgbClr val="008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0" y="4337794"/>
            <a:ext cx="559574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361950">
              <a:buFont typeface="Wingdings" panose="05000000000000000000" pitchFamily="2" charset="2"/>
              <a:buChar char="§"/>
            </a:pPr>
            <a:r>
              <a:rPr lang="fr-FR" sz="2600" dirty="0">
                <a:solidFill>
                  <a:schemeClr val="bg2">
                    <a:lumMod val="50000"/>
                  </a:schemeClr>
                </a:solidFill>
              </a:rPr>
              <a:t>Fonte des glaciers continentaux</a:t>
            </a:r>
          </a:p>
          <a:p>
            <a:pPr marL="533400" indent="-361950">
              <a:buFont typeface="Wingdings" panose="05000000000000000000" pitchFamily="2" charset="2"/>
              <a:buChar char="§"/>
            </a:pPr>
            <a:r>
              <a:rPr lang="fr-FR" sz="2600" dirty="0">
                <a:solidFill>
                  <a:schemeClr val="bg2">
                    <a:lumMod val="50000"/>
                  </a:schemeClr>
                </a:solidFill>
              </a:rPr>
              <a:t>Fonte des calottes glaciaires du Groenland et de l’antarctique</a:t>
            </a:r>
          </a:p>
          <a:p>
            <a:pPr marL="533400" indent="-361950">
              <a:buFont typeface="Wingdings" panose="05000000000000000000" pitchFamily="2" charset="2"/>
              <a:buChar char="§"/>
            </a:pPr>
            <a:r>
              <a:rPr lang="fr-FR" sz="2600" dirty="0">
                <a:solidFill>
                  <a:schemeClr val="bg2">
                    <a:lumMod val="50000"/>
                  </a:schemeClr>
                </a:solidFill>
              </a:rPr>
              <a:t>Expansion thermique de l’eau</a:t>
            </a:r>
          </a:p>
          <a:p>
            <a:pPr marL="533400" indent="-361950">
              <a:buFont typeface="Wingdings" panose="05000000000000000000" pitchFamily="2" charset="2"/>
              <a:buChar char="§"/>
            </a:pPr>
            <a:r>
              <a:rPr lang="fr-FR" sz="2600" dirty="0">
                <a:solidFill>
                  <a:schemeClr val="bg2">
                    <a:lumMod val="50000"/>
                  </a:schemeClr>
                </a:solidFill>
              </a:rPr>
              <a:t>Taux d’élévation actuel : &gt; 3 mm/an</a:t>
            </a:r>
          </a:p>
          <a:p>
            <a:pPr marL="533400" indent="-361950">
              <a:buFont typeface="Wingdings" panose="05000000000000000000" pitchFamily="2" charset="2"/>
              <a:buChar char="§"/>
            </a:pPr>
            <a:r>
              <a:rPr lang="fr-FR" sz="2600" dirty="0">
                <a:solidFill>
                  <a:schemeClr val="bg2">
                    <a:lumMod val="50000"/>
                  </a:schemeClr>
                </a:solidFill>
              </a:rPr>
              <a:t>Prévision : ordre du mètre en 2100</a:t>
            </a:r>
            <a:endParaRPr lang="fr-FR" sz="2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4D4FD5-9546-44C1-87C3-E732D8317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828" y="1075693"/>
            <a:ext cx="4402917" cy="30600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C97B03-2BF8-4364-B662-AFDF372794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0" y="3429000"/>
            <a:ext cx="347472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268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80522" y="332656"/>
            <a:ext cx="67845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Altération de la viabilité des terres</a:t>
            </a:r>
            <a:endParaRPr lang="fr-FR" sz="3600" b="1" i="1" dirty="0">
              <a:solidFill>
                <a:srgbClr val="008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-63318" y="6093296"/>
            <a:ext cx="9212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i="1" dirty="0">
                <a:solidFill>
                  <a:schemeClr val="bg2">
                    <a:lumMod val="50000"/>
                  </a:schemeClr>
                </a:solidFill>
              </a:rPr>
              <a:t>Désertification accélérée par l’assèchement des sols et la surexploitation des cultures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78BA6FA-1F43-454B-944C-FECC200C7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79" y="1141556"/>
            <a:ext cx="8540441" cy="4803998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4379" y="332656"/>
            <a:ext cx="8996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Destruction des habitats par le réchauffement</a:t>
            </a:r>
            <a:endParaRPr lang="fr-FR" sz="36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124744"/>
            <a:ext cx="7344816" cy="4863071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1173922" y="6133572"/>
            <a:ext cx="67961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i="1" dirty="0">
                <a:solidFill>
                  <a:schemeClr val="bg2">
                    <a:lumMod val="50000"/>
                  </a:schemeClr>
                </a:solidFill>
              </a:rPr>
              <a:t>Disparition annoncée de l’Ours blanc pour la fin du siècle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95730" y="332656"/>
            <a:ext cx="6754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Modification des habitats naturels</a:t>
            </a:r>
            <a:endParaRPr lang="fr-FR" sz="3600" b="1" i="1" dirty="0">
              <a:solidFill>
                <a:srgbClr val="008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511" y="5170547"/>
            <a:ext cx="462649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i="1" dirty="0">
                <a:solidFill>
                  <a:schemeClr val="bg2">
                    <a:lumMod val="50000"/>
                  </a:schemeClr>
                </a:solidFill>
              </a:rPr>
              <a:t>Remplacement de la</a:t>
            </a:r>
          </a:p>
          <a:p>
            <a:r>
              <a:rPr lang="fr-FR" sz="2200" b="1" i="1" dirty="0">
                <a:solidFill>
                  <a:schemeClr val="bg2">
                    <a:lumMod val="50000"/>
                  </a:schemeClr>
                </a:solidFill>
              </a:rPr>
              <a:t>Toundra arctique par la Taïga : </a:t>
            </a:r>
          </a:p>
          <a:p>
            <a:r>
              <a:rPr lang="fr-FR" sz="2400" b="1" i="1" dirty="0">
                <a:solidFill>
                  <a:srgbClr val="FF0000"/>
                </a:solidFill>
              </a:rPr>
              <a:t>20 Millions d’oiseaux condamnés !</a:t>
            </a:r>
          </a:p>
        </p:txBody>
      </p:sp>
      <p:pic>
        <p:nvPicPr>
          <p:cNvPr id="5" name="Image 4" descr="52_Tanet-Gazon-Faing_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124744"/>
            <a:ext cx="4215742" cy="331236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Image 5" descr="58_Tourbière-Jemnaufaing_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8" y="1628800"/>
            <a:ext cx="4626497" cy="366673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Image 6" descr="chevalier gambette 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325" y="4437112"/>
            <a:ext cx="3606147" cy="216368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608010" y="332656"/>
            <a:ext cx="59295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Régression des zones d’alpage</a:t>
            </a:r>
            <a:endParaRPr lang="fr-FR" sz="36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9953" y="1124744"/>
            <a:ext cx="6484094" cy="4863071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0" y="5999254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i="1" dirty="0">
                <a:solidFill>
                  <a:schemeClr val="bg2">
                    <a:lumMod val="50000"/>
                  </a:schemeClr>
                </a:solidFill>
              </a:rPr>
              <a:t>Disparition de l’Apollon, papillon emblématique des zones alpines, </a:t>
            </a:r>
          </a:p>
          <a:p>
            <a:pPr algn="ctr"/>
            <a:r>
              <a:rPr lang="fr-FR" sz="2200" b="1" i="1" dirty="0">
                <a:solidFill>
                  <a:schemeClr val="bg2">
                    <a:lumMod val="50000"/>
                  </a:schemeClr>
                </a:solidFill>
              </a:rPr>
              <a:t>des Vosges, du Jura et du Massif Central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08897" y="332656"/>
            <a:ext cx="7927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Régression des zones humides africaines</a:t>
            </a:r>
            <a:endParaRPr lang="fr-FR" sz="3600" b="1" i="1" dirty="0">
              <a:solidFill>
                <a:srgbClr val="008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623" y="1412776"/>
            <a:ext cx="8116754" cy="4608512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0" y="6021288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2">
                    <a:lumMod val="50000"/>
                  </a:schemeClr>
                </a:solidFill>
              </a:rPr>
              <a:t>La superficie est passée de 25 000 km</a:t>
            </a:r>
            <a:r>
              <a:rPr lang="fr-FR" sz="2400" b="1" baseline="30000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</a:rPr>
              <a:t> (1963) à 1 350 km</a:t>
            </a:r>
            <a:r>
              <a:rPr lang="fr-FR" sz="2400" b="1" baseline="30000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</a:rPr>
              <a:t> (2014). </a:t>
            </a:r>
            <a:endParaRPr lang="fr-FR" sz="2400" b="1" i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fr-FR" sz="2400" b="1" i="1" dirty="0">
                <a:solidFill>
                  <a:srgbClr val="FF0000"/>
                </a:solidFill>
              </a:rPr>
              <a:t>Très grande catastrophe écologique et humaine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E599FC7-D6E1-4E1A-A4C7-1DEEEC310E1D}"/>
              </a:ext>
            </a:extLst>
          </p:cNvPr>
          <p:cNvSpPr txBox="1"/>
          <p:nvPr/>
        </p:nvSpPr>
        <p:spPr>
          <a:xfrm>
            <a:off x="0" y="908720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2">
                    <a:lumMod val="50000"/>
                  </a:schemeClr>
                </a:solidFill>
              </a:rPr>
              <a:t>Disparition du lac Tchad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86111" y="332656"/>
            <a:ext cx="6973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Modification des cycles biologiques</a:t>
            </a:r>
            <a:endParaRPr lang="fr-FR" sz="36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0609" y="1108472"/>
            <a:ext cx="7272808" cy="4870452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27788" y="6108409"/>
            <a:ext cx="900535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00" b="1" i="1" dirty="0">
                <a:solidFill>
                  <a:schemeClr val="bg2">
                    <a:lumMod val="50000"/>
                  </a:schemeClr>
                </a:solidFill>
              </a:rPr>
              <a:t>Décalage des lieux et des dates de migration, comme pour le Rouge-queue noir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86111" y="332656"/>
            <a:ext cx="6973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Modification des cycles biologiques</a:t>
            </a:r>
            <a:endParaRPr lang="fr-FR" sz="36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rcRect r="41736"/>
          <a:stretch>
            <a:fillRect/>
          </a:stretch>
        </p:blipFill>
        <p:spPr>
          <a:xfrm>
            <a:off x="395536" y="1124744"/>
            <a:ext cx="4237455" cy="4848538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0" y="6053226"/>
            <a:ext cx="945637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50" b="1" i="1" dirty="0">
                <a:solidFill>
                  <a:schemeClr val="bg2">
                    <a:lumMod val="50000"/>
                  </a:schemeClr>
                </a:solidFill>
              </a:rPr>
              <a:t>Désynchronisation des dates de migration entre le Coucou et les espèces parasitées</a:t>
            </a:r>
          </a:p>
        </p:txBody>
      </p:sp>
      <p:pic>
        <p:nvPicPr>
          <p:cNvPr id="5" name="Image 4" descr="Phragmite aquatique DSCN2945.jpg"/>
          <p:cNvPicPr>
            <a:picLocks noChangeAspect="1"/>
          </p:cNvPicPr>
          <p:nvPr/>
        </p:nvPicPr>
        <p:blipFill>
          <a:blip r:embed="rId4" cstate="print"/>
          <a:srcRect l="16863" r="15686"/>
          <a:stretch>
            <a:fillRect/>
          </a:stretch>
        </p:blipFill>
        <p:spPr>
          <a:xfrm>
            <a:off x="4932040" y="1124744"/>
            <a:ext cx="3744416" cy="48492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95629" y="332656"/>
            <a:ext cx="4954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Altération de la nutrition</a:t>
            </a:r>
            <a:endParaRPr lang="fr-FR" sz="3600" b="1" i="1" dirty="0">
              <a:solidFill>
                <a:srgbClr val="008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27382" y="5325015"/>
            <a:ext cx="8892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fr-FR" sz="2200" b="1" dirty="0">
                <a:solidFill>
                  <a:schemeClr val="bg2">
                    <a:lumMod val="50000"/>
                  </a:schemeClr>
                </a:solidFill>
              </a:rPr>
              <a:t>Accélération de la pousse des végétaux par la concentration en CO</a:t>
            </a:r>
            <a:r>
              <a:rPr lang="fr-FR" sz="2200" b="1" baseline="-25000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fr-FR" sz="22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2200" b="1" dirty="0">
                <a:solidFill>
                  <a:schemeClr val="bg2">
                    <a:lumMod val="50000"/>
                  </a:schemeClr>
                </a:solidFill>
              </a:rPr>
              <a:t>Baisse de la qualité nutritive des végétaux, la proportion d’azote restant constante  : diminution de la taille des chenilles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2200" b="1" dirty="0">
                <a:solidFill>
                  <a:schemeClr val="bg2">
                    <a:lumMod val="50000"/>
                  </a:schemeClr>
                </a:solidFill>
              </a:rPr>
              <a:t>Résultat :  chute du taux de réussite de la reproduction des oiseaux</a:t>
            </a:r>
          </a:p>
        </p:txBody>
      </p:sp>
      <p:pic>
        <p:nvPicPr>
          <p:cNvPr id="5" name="Image 4" descr="52_Tanet-Gazon-Faing_004.jpg"/>
          <p:cNvPicPr>
            <a:picLocks noChangeAspect="1"/>
          </p:cNvPicPr>
          <p:nvPr/>
        </p:nvPicPr>
        <p:blipFill>
          <a:blip r:embed="rId3" cstate="print"/>
          <a:srcRect l="10909"/>
          <a:stretch>
            <a:fillRect/>
          </a:stretch>
        </p:blipFill>
        <p:spPr>
          <a:xfrm>
            <a:off x="899591" y="1124744"/>
            <a:ext cx="3670393" cy="273630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Image 6" descr="Photos-MS-2013-01-29-Oiseaux 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71411" y="1134450"/>
            <a:ext cx="2785297" cy="26316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Image 5" descr="58_Tourbière-Jemnaufaing_002.jpg"/>
          <p:cNvPicPr>
            <a:picLocks noChangeAspect="1"/>
          </p:cNvPicPr>
          <p:nvPr/>
        </p:nvPicPr>
        <p:blipFill>
          <a:blip r:embed="rId5" cstate="print"/>
          <a:srcRect r="19493" b="10256"/>
          <a:stretch>
            <a:fillRect/>
          </a:stretch>
        </p:blipFill>
        <p:spPr>
          <a:xfrm>
            <a:off x="3053926" y="3589144"/>
            <a:ext cx="3312368" cy="163285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-24050" y="332656"/>
            <a:ext cx="91937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400" b="1" dirty="0">
                <a:solidFill>
                  <a:srgbClr val="008000"/>
                </a:solidFill>
              </a:rPr>
              <a:t>Colonisation des habitats par les plantes invasives</a:t>
            </a:r>
            <a:endParaRPr lang="fr-FR" sz="3400" b="1" i="1" dirty="0">
              <a:solidFill>
                <a:srgbClr val="008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39553" y="3606862"/>
            <a:ext cx="129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Buddleia</a:t>
            </a:r>
          </a:p>
        </p:txBody>
      </p:sp>
      <p:pic>
        <p:nvPicPr>
          <p:cNvPr id="6" name="Image 5" descr="budlé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639" y="1014574"/>
            <a:ext cx="4159377" cy="2592288"/>
          </a:xfrm>
          <a:prstGeom prst="rect">
            <a:avLst/>
          </a:prstGeom>
        </p:spPr>
      </p:pic>
      <p:pic>
        <p:nvPicPr>
          <p:cNvPr id="7" name="Image 6" descr="ailan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1602" y="1014574"/>
            <a:ext cx="3460838" cy="259228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037894" y="3606862"/>
            <a:ext cx="1910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Ailante du japon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060723" y="6320337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Renouée du Japon</a:t>
            </a:r>
          </a:p>
        </p:txBody>
      </p:sp>
      <p:pic>
        <p:nvPicPr>
          <p:cNvPr id="10" name="Image 9" descr="Balsamine.JPG"/>
          <p:cNvPicPr>
            <a:picLocks noChangeAspect="1"/>
          </p:cNvPicPr>
          <p:nvPr/>
        </p:nvPicPr>
        <p:blipFill>
          <a:blip r:embed="rId5" cstate="print"/>
          <a:srcRect t="23704"/>
          <a:stretch>
            <a:fillRect/>
          </a:stretch>
        </p:blipFill>
        <p:spPr>
          <a:xfrm>
            <a:off x="611560" y="4005064"/>
            <a:ext cx="4104456" cy="2348661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48731" y="635929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Balsamine de l’Himalaya</a:t>
            </a:r>
          </a:p>
        </p:txBody>
      </p:sp>
      <p:pic>
        <p:nvPicPr>
          <p:cNvPr id="12" name="Image 11" descr="renouée.jpg"/>
          <p:cNvPicPr>
            <a:picLocks noChangeAspect="1"/>
          </p:cNvPicPr>
          <p:nvPr/>
        </p:nvPicPr>
        <p:blipFill>
          <a:blip r:embed="rId6" cstate="print"/>
          <a:srcRect t="5563" b="5434"/>
          <a:stretch>
            <a:fillRect/>
          </a:stretch>
        </p:blipFill>
        <p:spPr>
          <a:xfrm>
            <a:off x="5126030" y="4033799"/>
            <a:ext cx="3456384" cy="2304256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87818" y="332656"/>
            <a:ext cx="7169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Modification du cortège des espèces</a:t>
            </a:r>
            <a:endParaRPr lang="fr-FR" sz="3600" b="1" i="1" dirty="0">
              <a:solidFill>
                <a:srgbClr val="008000"/>
              </a:solidFill>
            </a:endParaRPr>
          </a:p>
        </p:txBody>
      </p:sp>
      <p:pic>
        <p:nvPicPr>
          <p:cNvPr id="3" name="Image 2" descr="10056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1152684"/>
            <a:ext cx="4509781" cy="3400648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395536" y="5703944"/>
            <a:ext cx="8748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200" b="1" dirty="0">
                <a:solidFill>
                  <a:schemeClr val="bg2">
                    <a:lumMod val="50000"/>
                  </a:schemeClr>
                </a:solidFill>
              </a:rPr>
              <a:t>Colonisation de nos régions par des espèces exotiques, comme le Moustique tigre  : arrivé en 2004, il est présent dans 35 départements du sud et a déjà été signalé dans le Centre, l’Est et l’Ile de France.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3326" y="2808868"/>
            <a:ext cx="3941162" cy="2788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30368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Épilogue (1)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756" y="1916832"/>
            <a:ext cx="8964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L’histoire du trou dans la couche d’ozone </a:t>
            </a:r>
            <a:endParaRPr lang="fr-FR" sz="32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696464"/>
                </a:outerShdw>
              </a:effectLst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D45FA5-4921-4648-9921-6C6CA6844976}"/>
              </a:ext>
            </a:extLst>
          </p:cNvPr>
          <p:cNvSpPr txBox="1"/>
          <p:nvPr/>
        </p:nvSpPr>
        <p:spPr>
          <a:xfrm>
            <a:off x="467544" y="2914430"/>
            <a:ext cx="842782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Couche d’ozone :</a:t>
            </a:r>
            <a:r>
              <a:rPr lang="fr-FR" sz="3200" dirty="0">
                <a:solidFill>
                  <a:schemeClr val="bg1"/>
                </a:solidFill>
              </a:rPr>
              <a:t> couche de gaz (O</a:t>
            </a:r>
            <a:r>
              <a:rPr lang="fr-FR" sz="3200" baseline="-25000" dirty="0">
                <a:solidFill>
                  <a:schemeClr val="bg1"/>
                </a:solidFill>
              </a:rPr>
              <a:t>3</a:t>
            </a:r>
            <a:r>
              <a:rPr lang="fr-FR" sz="3200" dirty="0">
                <a:solidFill>
                  <a:schemeClr val="bg1"/>
                </a:solidFill>
              </a:rPr>
              <a:t>)</a:t>
            </a:r>
          </a:p>
          <a:p>
            <a:pPr marL="811213" indent="-457200"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bg1"/>
                </a:solidFill>
              </a:rPr>
              <a:t>Produite par l’action des UV sur le dioxygène</a:t>
            </a:r>
          </a:p>
          <a:p>
            <a:pPr marL="811213" indent="-457200"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bg1"/>
                </a:solidFill>
              </a:rPr>
              <a:t>Arrête les rayonnements </a:t>
            </a:r>
            <a:r>
              <a:rPr lang="fr-FR" sz="3200" b="1" dirty="0" err="1">
                <a:solidFill>
                  <a:schemeClr val="bg1"/>
                </a:solidFill>
              </a:rPr>
              <a:t>UVb</a:t>
            </a:r>
            <a:r>
              <a:rPr lang="fr-FR" sz="3200" dirty="0">
                <a:solidFill>
                  <a:schemeClr val="bg1"/>
                </a:solidFill>
              </a:rPr>
              <a:t> et </a:t>
            </a:r>
            <a:r>
              <a:rPr lang="fr-FR" sz="3200" b="1" dirty="0" err="1">
                <a:solidFill>
                  <a:schemeClr val="bg1"/>
                </a:solidFill>
              </a:rPr>
              <a:t>Uvc</a:t>
            </a:r>
            <a:endParaRPr lang="fr-FR" sz="3200" b="1" dirty="0">
              <a:solidFill>
                <a:schemeClr val="bg1"/>
              </a:solidFill>
            </a:endParaRPr>
          </a:p>
          <a:p>
            <a:pPr marL="811213" indent="-457200"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bg1"/>
                </a:solidFill>
              </a:rPr>
              <a:t>Installée entre 20 et 30 km d’altitude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12FAAFD-94DE-49AF-8943-C27228D25134}"/>
              </a:ext>
            </a:extLst>
          </p:cNvPr>
          <p:cNvSpPr txBox="1"/>
          <p:nvPr/>
        </p:nvSpPr>
        <p:spPr>
          <a:xfrm>
            <a:off x="501621" y="5364681"/>
            <a:ext cx="56698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11213" indent="-457200"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bg1"/>
                </a:solidFill>
              </a:rPr>
              <a:t>Couche découverte en 1913</a:t>
            </a:r>
          </a:p>
        </p:txBody>
      </p:sp>
    </p:spTree>
    <p:extLst>
      <p:ext uri="{BB962C8B-B14F-4D97-AF65-F5344CB8AC3E}">
        <p14:creationId xmlns:p14="http://schemas.microsoft.com/office/powerpoint/2010/main" val="406613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30368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Épilogue (2)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756" y="1916832"/>
            <a:ext cx="90542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 1928 : i</a:t>
            </a:r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nvention du </a:t>
            </a:r>
            <a:r>
              <a:rPr lang="fr-FR" sz="3200" b="1" dirty="0">
                <a:solidFill>
                  <a:schemeClr val="bg1"/>
                </a:solidFill>
              </a:rPr>
              <a:t>CFC-11 </a:t>
            </a:r>
            <a:r>
              <a:rPr lang="fr-FR" sz="3200" dirty="0">
                <a:solidFill>
                  <a:schemeClr val="bg1"/>
                </a:solidFill>
              </a:rPr>
              <a:t>(</a:t>
            </a:r>
            <a:r>
              <a:rPr lang="fr-FR" sz="3200" dirty="0" err="1">
                <a:solidFill>
                  <a:schemeClr val="bg1"/>
                </a:solidFill>
              </a:rPr>
              <a:t>trichlorofluorométhane</a:t>
            </a:r>
            <a:r>
              <a:rPr lang="fr-FR" sz="3200" dirty="0">
                <a:solidFill>
                  <a:schemeClr val="bg1"/>
                </a:solidFill>
              </a:rPr>
              <a:t>) </a:t>
            </a:r>
            <a:endParaRPr lang="fr-FR" sz="3200" dirty="0">
              <a:solidFill>
                <a:schemeClr val="bg1"/>
              </a:solidFill>
              <a:effectLst>
                <a:outerShdw blurRad="38100" dist="38100" dir="2700000" algn="tl">
                  <a:srgbClr val="696464"/>
                </a:outerShdw>
              </a:effectLst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D45FA5-4921-4648-9921-6C6CA6844976}"/>
              </a:ext>
            </a:extLst>
          </p:cNvPr>
          <p:cNvSpPr txBox="1"/>
          <p:nvPr/>
        </p:nvSpPr>
        <p:spPr>
          <a:xfrm>
            <a:off x="467544" y="2914430"/>
            <a:ext cx="853932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Produit miracle : </a:t>
            </a:r>
            <a:r>
              <a:rPr lang="fr-FR" sz="3200" dirty="0">
                <a:solidFill>
                  <a:schemeClr val="bg1"/>
                </a:solidFill>
              </a:rPr>
              <a:t>incolore, inodore, ininflammable</a:t>
            </a:r>
          </a:p>
          <a:p>
            <a:pPr marL="811213" indent="-457200"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bg1"/>
                </a:solidFill>
              </a:rPr>
              <a:t>Réfrigérant (Fréon)</a:t>
            </a:r>
          </a:p>
          <a:p>
            <a:pPr marL="811213" indent="-457200"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bg1"/>
                </a:solidFill>
              </a:rPr>
              <a:t>Propulseur des aérosols</a:t>
            </a:r>
            <a:endParaRPr lang="fr-FR" sz="3200" b="1" dirty="0">
              <a:solidFill>
                <a:schemeClr val="bg1"/>
              </a:solidFill>
            </a:endParaRPr>
          </a:p>
          <a:p>
            <a:pPr marL="811213" indent="-457200"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bg1"/>
                </a:solidFill>
              </a:rPr>
              <a:t>Gonflant des mousses de polymères</a:t>
            </a:r>
          </a:p>
          <a:p>
            <a:pPr marL="811213" indent="-457200"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bg1"/>
                </a:solidFill>
              </a:rPr>
              <a:t>Solvant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50C1CB-0710-4174-BE61-ED18915653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49760" cy="147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3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30368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Épilogue (3)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756" y="1484784"/>
            <a:ext cx="90542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4013" indent="-1270000"/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1950 :	Découverte du trou dans la couche d’ozone localisé au dessus de l’antarctique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3424CE-0405-4CCF-8420-87102DC6D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125772"/>
            <a:ext cx="3429000" cy="3429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8AE7125-6069-4348-81E5-54E25C022BA4}"/>
              </a:ext>
            </a:extLst>
          </p:cNvPr>
          <p:cNvSpPr/>
          <p:nvPr/>
        </p:nvSpPr>
        <p:spPr>
          <a:xfrm>
            <a:off x="89756" y="2562002"/>
            <a:ext cx="929633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4013" indent="-1270000"/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1974 :	Découverte de la réaction régissant la destruction de l’ozone</a:t>
            </a:r>
            <a:endParaRPr lang="fr-FR" sz="3200" b="1" dirty="0">
              <a:solidFill>
                <a:schemeClr val="bg1"/>
              </a:solidFill>
              <a:cs typeface="Times New Roman" pitchFamily="18" charset="0"/>
            </a:endParaRPr>
          </a:p>
          <a:p>
            <a:pPr marL="1624013" indent="-1270000"/>
            <a:endParaRPr lang="fr-FR" sz="3200" b="1" dirty="0">
              <a:solidFill>
                <a:schemeClr val="bg1"/>
              </a:solidFill>
            </a:endParaRPr>
          </a:p>
          <a:p>
            <a:pPr marL="1624013" indent="-1270000"/>
            <a:r>
              <a:rPr lang="fr-FR" sz="3200" b="1" i="1" dirty="0">
                <a:solidFill>
                  <a:schemeClr val="bg2">
                    <a:lumMod val="50000"/>
                  </a:schemeClr>
                </a:solidFill>
              </a:rPr>
              <a:t>1995 :	Prix Nobel de chimie</a:t>
            </a:r>
          </a:p>
          <a:p>
            <a:pPr marL="1624013" indent="-1270000"/>
            <a:r>
              <a:rPr lang="fr-FR" sz="2800" b="1" i="1" dirty="0">
                <a:solidFill>
                  <a:schemeClr val="bg2">
                    <a:lumMod val="50000"/>
                  </a:schemeClr>
                </a:solidFill>
              </a:rPr>
              <a:t>	Molina, Rowland et</a:t>
            </a:r>
          </a:p>
          <a:p>
            <a:pPr marL="1624013" indent="-1270000"/>
            <a:r>
              <a:rPr lang="fr-FR" sz="2800" b="1" i="1" dirty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fr-FR" sz="2800" b="1" i="1" dirty="0" err="1">
                <a:solidFill>
                  <a:schemeClr val="bg2">
                    <a:lumMod val="50000"/>
                  </a:schemeClr>
                </a:solidFill>
              </a:rPr>
              <a:t>Crutzen</a:t>
            </a:r>
            <a:endParaRPr lang="fr-FR" sz="28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6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30368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Épilogue (4)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756" y="1916832"/>
            <a:ext cx="90542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 Les réactions de la communauté internationale :</a:t>
            </a:r>
          </a:p>
          <a:p>
            <a:pPr algn="ctr"/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préoccupation et action mondiale sans précédent !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D45FA5-4921-4648-9921-6C6CA6844976}"/>
              </a:ext>
            </a:extLst>
          </p:cNvPr>
          <p:cNvSpPr txBox="1"/>
          <p:nvPr/>
        </p:nvSpPr>
        <p:spPr>
          <a:xfrm>
            <a:off x="0" y="3717032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1978 : </a:t>
            </a:r>
            <a:r>
              <a:rPr lang="fr-FR" sz="3200" dirty="0">
                <a:solidFill>
                  <a:schemeClr val="bg1"/>
                </a:solidFill>
              </a:rPr>
              <a:t>CFC-11 interdit comme propulseur des aérosols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1981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200" b="1" dirty="0">
                <a:solidFill>
                  <a:schemeClr val="bg1"/>
                </a:solidFill>
              </a:rPr>
              <a:t>: </a:t>
            </a:r>
            <a:r>
              <a:rPr lang="fr-FR" sz="3200" dirty="0">
                <a:solidFill>
                  <a:schemeClr val="bg1"/>
                </a:solidFill>
              </a:rPr>
              <a:t>Mise en place du PNUE (fortes pressions)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1987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200" b="1" dirty="0">
                <a:solidFill>
                  <a:schemeClr val="bg1"/>
                </a:solidFill>
              </a:rPr>
              <a:t>:</a:t>
            </a:r>
            <a:r>
              <a:rPr lang="fr-FR" sz="3200" dirty="0">
                <a:solidFill>
                  <a:schemeClr val="bg1"/>
                </a:solidFill>
              </a:rPr>
              <a:t> Protocole de Montréal : élimination des CFC 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1994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200" b="1" dirty="0">
                <a:solidFill>
                  <a:schemeClr val="bg1"/>
                </a:solidFill>
              </a:rPr>
              <a:t>:</a:t>
            </a:r>
            <a:r>
              <a:rPr lang="fr-FR" sz="3200" dirty="0">
                <a:solidFill>
                  <a:schemeClr val="bg1"/>
                </a:solidFill>
              </a:rPr>
              <a:t> Arrêt de la contrebande par la Russie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2009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200" b="1" dirty="0">
                <a:solidFill>
                  <a:schemeClr val="bg1"/>
                </a:solidFill>
              </a:rPr>
              <a:t>:</a:t>
            </a:r>
            <a:r>
              <a:rPr lang="fr-FR" sz="3200" dirty="0">
                <a:solidFill>
                  <a:schemeClr val="bg1"/>
                </a:solidFill>
              </a:rPr>
              <a:t> Ratification complète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2015 :</a:t>
            </a:r>
            <a:r>
              <a:rPr lang="fr-FR" sz="3200" dirty="0">
                <a:solidFill>
                  <a:schemeClr val="bg1"/>
                </a:solidFill>
              </a:rPr>
              <a:t> Des tricheurs réapparaissent … la Chine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A11376-4D57-4B09-AB6B-EE26E2454439}"/>
              </a:ext>
            </a:extLst>
          </p:cNvPr>
          <p:cNvSpPr txBox="1"/>
          <p:nvPr/>
        </p:nvSpPr>
        <p:spPr>
          <a:xfrm>
            <a:off x="10703" y="3068960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i="1" dirty="0">
                <a:solidFill>
                  <a:schemeClr val="accent6">
                    <a:lumMod val="75000"/>
                  </a:schemeClr>
                </a:solidFill>
              </a:rPr>
              <a:t>Influence déterminante de R. Reagan et M. Thatcher</a:t>
            </a:r>
          </a:p>
        </p:txBody>
      </p:sp>
    </p:spTree>
    <p:extLst>
      <p:ext uri="{BB962C8B-B14F-4D97-AF65-F5344CB8AC3E}">
        <p14:creationId xmlns:p14="http://schemas.microsoft.com/office/powerpoint/2010/main" val="285127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30368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Conclusion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931348"/>
            <a:ext cx="91440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fr-FR" sz="4000" b="1" dirty="0">
                <a:solidFill>
                  <a:srgbClr val="FF0000"/>
                </a:solidFill>
              </a:rPr>
              <a:t>Notre terre est menacée de</a:t>
            </a:r>
          </a:p>
          <a:p>
            <a:pPr algn="ctr">
              <a:spcAft>
                <a:spcPts val="1200"/>
              </a:spcAft>
            </a:pPr>
            <a:r>
              <a:rPr lang="fr-FR" sz="4000" b="1" dirty="0">
                <a:solidFill>
                  <a:srgbClr val="FF0000"/>
                </a:solidFill>
              </a:rPr>
              <a:t>désertification biologique, </a:t>
            </a:r>
          </a:p>
          <a:p>
            <a:pPr algn="ctr">
              <a:spcAft>
                <a:spcPts val="1200"/>
              </a:spcAft>
            </a:pPr>
            <a:r>
              <a:rPr lang="fr-FR" sz="4000" b="1" dirty="0">
                <a:solidFill>
                  <a:srgbClr val="FF0000"/>
                </a:solidFill>
              </a:rPr>
              <a:t>avec des conséquences imprévisibles</a:t>
            </a:r>
          </a:p>
          <a:p>
            <a:pPr algn="ctr">
              <a:spcAft>
                <a:spcPts val="1200"/>
              </a:spcAft>
            </a:pPr>
            <a:r>
              <a:rPr lang="fr-FR" sz="4000" b="1" dirty="0">
                <a:solidFill>
                  <a:srgbClr val="FF0000"/>
                </a:solidFill>
              </a:rPr>
              <a:t>mais nécessairement chaotiques. </a:t>
            </a:r>
            <a:endParaRPr lang="fr-FR" sz="4000" b="1" dirty="0">
              <a:solidFill>
                <a:srgbClr val="FF0000"/>
              </a:solidFill>
              <a:effectLst>
                <a:outerShdw blurRad="38100" dist="38100" dir="2700000" algn="tl">
                  <a:srgbClr val="696464"/>
                </a:outerShdw>
              </a:effectLst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9759b797459172ebf95638b56cbda704_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804" y="897627"/>
            <a:ext cx="8100392" cy="50627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9778</TotalTime>
  <Words>2797</Words>
  <Application>Microsoft Office PowerPoint</Application>
  <PresentationFormat>Affichage à l'écran (4:3)</PresentationFormat>
  <Paragraphs>542</Paragraphs>
  <Slides>73</Slides>
  <Notes>73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73</vt:i4>
      </vt:variant>
    </vt:vector>
  </HeadingPairs>
  <TitlesOfParts>
    <vt:vector size="81" baseType="lpstr">
      <vt:lpstr>ＭＳ Ｐゴシック</vt:lpstr>
      <vt:lpstr>Arial</vt:lpstr>
      <vt:lpstr>Calibri</vt:lpstr>
      <vt:lpstr>Courier New</vt:lpstr>
      <vt:lpstr>Palatino Linotype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François et Martine SCHWAAB</dc:creator>
  <cp:lastModifiedBy>JMT</cp:lastModifiedBy>
  <cp:revision>465</cp:revision>
  <dcterms:created xsi:type="dcterms:W3CDTF">2015-09-24T12:29:55Z</dcterms:created>
  <dcterms:modified xsi:type="dcterms:W3CDTF">2021-02-05T07:19:53Z</dcterms:modified>
</cp:coreProperties>
</file>