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1"/>
  </p:notesMasterIdLst>
  <p:sldIdLst>
    <p:sldId id="304" r:id="rId2"/>
    <p:sldId id="273" r:id="rId3"/>
    <p:sldId id="358" r:id="rId4"/>
    <p:sldId id="359" r:id="rId5"/>
    <p:sldId id="355" r:id="rId6"/>
    <p:sldId id="369" r:id="rId7"/>
    <p:sldId id="357" r:id="rId8"/>
    <p:sldId id="356" r:id="rId9"/>
    <p:sldId id="365" r:id="rId10"/>
    <p:sldId id="366" r:id="rId11"/>
    <p:sldId id="371" r:id="rId12"/>
    <p:sldId id="360" r:id="rId13"/>
    <p:sldId id="361" r:id="rId14"/>
    <p:sldId id="362" r:id="rId15"/>
    <p:sldId id="367" r:id="rId16"/>
    <p:sldId id="368" r:id="rId17"/>
    <p:sldId id="363" r:id="rId18"/>
    <p:sldId id="364" r:id="rId19"/>
    <p:sldId id="277" r:id="rId20"/>
  </p:sldIdLst>
  <p:sldSz cx="9144000" cy="6858000" type="screen4x3"/>
  <p:notesSz cx="6881813" cy="100028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511E"/>
    <a:srgbClr val="F8B334"/>
    <a:srgbClr val="E412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7816" autoAdjust="0"/>
  </p:normalViewPr>
  <p:slideViewPr>
    <p:cSldViewPr showGuides="1">
      <p:cViewPr varScale="1">
        <p:scale>
          <a:sx n="68" d="100"/>
          <a:sy n="68" d="100"/>
        </p:scale>
        <p:origin x="-438" y="-102"/>
      </p:cViewPr>
      <p:guideLst>
        <p:guide orient="horz" pos="3521"/>
        <p:guide orient="horz" pos="1661"/>
        <p:guide orient="horz" pos="527"/>
        <p:guide orient="horz" pos="3793"/>
        <p:guide orient="horz" pos="1344"/>
        <p:guide orient="horz" pos="1774"/>
        <p:guide pos="204"/>
        <p:guide pos="431"/>
        <p:guide pos="4626"/>
        <p:guide pos="3742"/>
        <p:guide pos="3833"/>
        <p:guide pos="5511"/>
        <p:guide pos="4082"/>
        <p:guide pos="53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C9182252-8177-4BAF-9D84-7530B6D19820}" type="datetimeFigureOut">
              <a:rPr lang="fr-FR" smtClean="0"/>
              <a:pPr/>
              <a:t>19/02/2016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B7015DD1-16C9-44A5-9A19-102B6B4860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280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 bwMode="gray"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space réservé du texte 46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184000" y="0"/>
            <a:ext cx="3960000" cy="4860000"/>
          </a:xfrm>
          <a:blipFill dpi="0" rotWithShape="1">
            <a:blip r:embed="rId3" cstate="screen"/>
            <a:srcRect/>
            <a:stretch>
              <a:fillRect/>
            </a:stretch>
          </a:blipFill>
        </p:spPr>
        <p:txBody>
          <a:bodyPr/>
          <a:lstStyle>
            <a:lvl1pPr algn="ctr">
              <a:defRPr sz="1200"/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 bwMode="gray">
          <a:xfrm>
            <a:off x="684213" y="836612"/>
            <a:ext cx="5256212" cy="5184775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4400" cap="all" baseline="0">
                <a:solidFill>
                  <a:schemeClr val="accent3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2" name="Espace réservé pour une image  41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012184" y="1971691"/>
            <a:ext cx="2808000" cy="280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0" bIns="216000" anchor="b" anchorCtr="0">
            <a:normAutofit/>
          </a:bodyPr>
          <a:lstStyle>
            <a:lvl1pPr algn="ctr">
              <a:defRPr sz="1000" baseline="0">
                <a:solidFill>
                  <a:schemeClr val="accent3"/>
                </a:solidFill>
              </a:defRPr>
            </a:lvl1pPr>
          </a:lstStyle>
          <a:p>
            <a:r>
              <a:rPr lang="fr-FR" dirty="0" smtClean="0"/>
              <a:t>Cliquer sur l’icône (ci-dessus) pour ajouter une image, puis disposer cette image en arrière plan (cliquer avec le bouton droit de la souris sur l’image, sélectionner « Mettre à l’arrière plan »)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 bwMode="gray"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92000" y="432000"/>
            <a:ext cx="1908212" cy="1548172"/>
          </a:xfrm>
        </p:spPr>
        <p:txBody>
          <a:bodyPr anchor="ctr" anchorCtr="0"/>
          <a:lstStyle>
            <a:lvl1pPr algn="ctr">
              <a:defRPr sz="2300" cap="none" baseline="0">
                <a:solidFill>
                  <a:schemeClr val="accent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455876" y="2636912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0"/>
          </p:nvPr>
        </p:nvSpPr>
        <p:spPr bwMode="gray"/>
        <p:txBody>
          <a:bodyPr/>
          <a:lstStyle/>
          <a:p>
            <a:fld id="{3FCACE36-5995-4C8A-BE2E-B0D8B0933F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smtClean="0"/>
              <a:t>Banco Palmas - Une banque communautaire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411760" y="2492375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idx="13"/>
          </p:nvPr>
        </p:nvSpPr>
        <p:spPr bwMode="gray">
          <a:xfrm>
            <a:off x="3456459" y="3321509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412343" y="3176972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5"/>
          </p:nvPr>
        </p:nvSpPr>
        <p:spPr bwMode="gray">
          <a:xfrm>
            <a:off x="3455876" y="4005337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411760" y="3860800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16" name="Espace réservé du contenu 2"/>
          <p:cNvSpPr>
            <a:spLocks noGrp="1"/>
          </p:cNvSpPr>
          <p:nvPr>
            <p:ph idx="17"/>
          </p:nvPr>
        </p:nvSpPr>
        <p:spPr bwMode="gray">
          <a:xfrm>
            <a:off x="3456459" y="4689934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2412343" y="4545397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idx="19"/>
          </p:nvPr>
        </p:nvSpPr>
        <p:spPr bwMode="gray">
          <a:xfrm>
            <a:off x="6552059" y="2636118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Espace réservé du texte 10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507943" y="2491581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20" name="Espace réservé du contenu 2"/>
          <p:cNvSpPr>
            <a:spLocks noGrp="1"/>
          </p:cNvSpPr>
          <p:nvPr>
            <p:ph idx="21"/>
          </p:nvPr>
        </p:nvSpPr>
        <p:spPr bwMode="gray">
          <a:xfrm>
            <a:off x="6552642" y="3320715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1" name="Espace réservé du texte 10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5508526" y="3176178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22" name="Espace réservé du contenu 2"/>
          <p:cNvSpPr>
            <a:spLocks noGrp="1"/>
          </p:cNvSpPr>
          <p:nvPr>
            <p:ph idx="23"/>
          </p:nvPr>
        </p:nvSpPr>
        <p:spPr bwMode="gray">
          <a:xfrm>
            <a:off x="6552059" y="4004543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3" name="Espace réservé du texte 10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5507943" y="3860006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24" name="Espace réservé du contenu 2"/>
          <p:cNvSpPr>
            <a:spLocks noGrp="1"/>
          </p:cNvSpPr>
          <p:nvPr>
            <p:ph idx="25"/>
          </p:nvPr>
        </p:nvSpPr>
        <p:spPr bwMode="gray">
          <a:xfrm>
            <a:off x="6552642" y="4689140"/>
            <a:ext cx="1907146" cy="539676"/>
          </a:xfrm>
        </p:spPr>
        <p:txBody>
          <a:bodyPr/>
          <a:lstStyle>
            <a:lvl1pPr>
              <a:defRPr sz="130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buFont typeface="Arial" pitchFamily="34" charset="0"/>
              <a:buChar char="-"/>
              <a:defRPr sz="1000" i="1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5" name="Espace réservé du texte 10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5508526" y="4544603"/>
            <a:ext cx="864841" cy="684213"/>
          </a:xfrm>
        </p:spPr>
        <p:txBody>
          <a:bodyPr/>
          <a:lstStyle>
            <a:lvl1pPr algn="r">
              <a:defRPr sz="42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</a:t>
            </a:r>
            <a:endParaRPr lang="fr-FR" dirty="0"/>
          </a:p>
        </p:txBody>
      </p:sp>
      <p:sp>
        <p:nvSpPr>
          <p:cNvPr id="27" name="Espace réservé pour une image  26"/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5472100" y="2456891"/>
            <a:ext cx="0" cy="2772309"/>
          </a:xfrm>
          <a:prstGeom prst="leftBracket">
            <a:avLst>
              <a:gd name="adj" fmla="val 0"/>
            </a:avLst>
          </a:prstGeom>
          <a:ln w="12700">
            <a:solidFill>
              <a:schemeClr val="accent6"/>
            </a:solidFill>
            <a:prstDash val="dash"/>
          </a:ln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bg bwMode="gray"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space réservé du texte 46"/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>
            <a:off x="4104000" y="0"/>
            <a:ext cx="5040000" cy="5796000"/>
          </a:xfrm>
          <a:blipFill dpi="0" rotWithShape="1">
            <a:blip r:embed="rId3" cstate="screen"/>
            <a:srcRect/>
            <a:stretch>
              <a:fillRect/>
            </a:stretch>
          </a:blipFill>
        </p:spPr>
        <p:txBody>
          <a:bodyPr/>
          <a:lstStyle>
            <a:lvl1pPr algn="ctr">
              <a:defRPr sz="1200"/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 bwMode="gray">
          <a:xfrm>
            <a:off x="684213" y="836612"/>
            <a:ext cx="5256212" cy="5184775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4400" cap="all" baseline="0">
                <a:solidFill>
                  <a:schemeClr val="accent3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2" name="Espace réservé pour une image  41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7424215" y="1280174"/>
            <a:ext cx="1584000" cy="15841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0" bIns="216000" anchor="b" anchorCtr="0">
            <a:normAutofit/>
          </a:bodyPr>
          <a:lstStyle>
            <a:lvl1pPr algn="ctr">
              <a:defRPr sz="1000" baseline="0">
                <a:solidFill>
                  <a:schemeClr val="accent3"/>
                </a:solidFill>
              </a:defRPr>
            </a:lvl1pPr>
          </a:lstStyle>
          <a:p>
            <a:r>
              <a:rPr lang="fr-FR" dirty="0" smtClean="0"/>
              <a:t>Cliquer sur l’icône (ci-dessus) pour ajouter une image, puis disposer cette image en arrière plan (cliquer avec le bouton droit de la souris sur l’image, sélectionner « Mettre à l’arrière plan »)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3FCACE36-5995-4C8A-BE2E-B0D8B0933F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fr-FR" smtClean="0"/>
              <a:t>Banco Palmas - Une banque communautaire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or_imtexte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gray">
          <a:xfrm>
            <a:off x="8208492" y="0"/>
            <a:ext cx="792000" cy="702035"/>
          </a:xfrm>
          <a:prstGeom prst="rect">
            <a:avLst/>
          </a:prstGeom>
        </p:spPr>
      </p:pic>
      <p:sp>
        <p:nvSpPr>
          <p:cNvPr id="7" name="Espace réservé du texte 46"/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>
            <a:off x="7344000" y="0"/>
            <a:ext cx="1800000" cy="2160000"/>
          </a:xfrm>
          <a:blipFill dpi="0" rotWithShape="1">
            <a:blip r:embed="rId3" cstate="screen"/>
            <a:srcRect/>
            <a:stretch>
              <a:fillRect/>
            </a:stretch>
          </a:blipFill>
        </p:spPr>
        <p:txBody>
          <a:bodyPr/>
          <a:lstStyle>
            <a:lvl1pPr algn="ctr">
              <a:defRPr sz="1200"/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pour une image  41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217831" y="0"/>
            <a:ext cx="792000" cy="692696"/>
          </a:xfrm>
          <a:prstGeom prst="rect">
            <a:avLst/>
          </a:prstGeom>
          <a:noFill/>
        </p:spPr>
        <p:txBody>
          <a:bodyPr tIns="0" bIns="216000" anchor="b" anchorCtr="0">
            <a:noAutofit/>
          </a:bodyPr>
          <a:lstStyle>
            <a:lvl1pPr algn="ctr">
              <a:defRPr sz="400" baseline="0"/>
            </a:lvl1pPr>
          </a:lstStyle>
          <a:p>
            <a:r>
              <a:rPr lang="fr-FR" dirty="0" smtClean="0"/>
              <a:t> 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3FCACE36-5995-4C8A-BE2E-B0D8B0933F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fr-FR" smtClean="0"/>
              <a:t>Banco Palmas - Une banque communautaire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or_imtexte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gray">
          <a:xfrm>
            <a:off x="8208492" y="0"/>
            <a:ext cx="792000" cy="702035"/>
          </a:xfrm>
          <a:prstGeom prst="rect">
            <a:avLst/>
          </a:prstGeom>
        </p:spPr>
      </p:pic>
      <p:sp>
        <p:nvSpPr>
          <p:cNvPr id="14" name="Espace réservé du texte 46"/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>
            <a:off x="7344000" y="0"/>
            <a:ext cx="1800000" cy="2160000"/>
          </a:xfrm>
          <a:blipFill dpi="0" rotWithShape="1">
            <a:blip r:embed="rId3" cstate="screen"/>
            <a:srcRect/>
            <a:stretch>
              <a:fillRect/>
            </a:stretch>
          </a:blipFill>
        </p:spPr>
        <p:txBody>
          <a:bodyPr/>
          <a:lstStyle>
            <a:lvl1pPr algn="ctr">
              <a:defRPr sz="1200"/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5" name="Espace réservé pour une image  41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217831" y="0"/>
            <a:ext cx="792000" cy="692696"/>
          </a:xfrm>
          <a:prstGeom prst="rect">
            <a:avLst/>
          </a:prstGeom>
          <a:noFill/>
        </p:spPr>
        <p:txBody>
          <a:bodyPr tIns="0" bIns="216000" anchor="b" anchorCtr="0">
            <a:noAutofit/>
          </a:bodyPr>
          <a:lstStyle>
            <a:lvl1pPr algn="ctr">
              <a:defRPr sz="400" baseline="0"/>
            </a:lvl1pPr>
          </a:lstStyle>
          <a:p>
            <a:r>
              <a:rPr lang="fr-FR" dirty="0" smtClean="0"/>
              <a:t>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4"/>
          </p:nvPr>
        </p:nvSpPr>
        <p:spPr bwMode="gray"/>
        <p:txBody>
          <a:bodyPr/>
          <a:lstStyle/>
          <a:p>
            <a:fld id="{3FCACE36-5995-4C8A-BE2E-B0D8B0933F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fr-FR" smtClean="0"/>
              <a:t>Banco Palmas - Une banque communautaire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gray">
          <a:xfrm>
            <a:off x="684213" y="1773239"/>
            <a:ext cx="3167025" cy="4248150"/>
          </a:xfrm>
        </p:spPr>
        <p:txBody>
          <a:bodyPr/>
          <a:lstStyle>
            <a:lvl1pPr>
              <a:defRPr sz="19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 bwMode="gray">
          <a:xfrm>
            <a:off x="4176750" y="1773238"/>
            <a:ext cx="3167025" cy="4248150"/>
          </a:xfrm>
        </p:spPr>
        <p:txBody>
          <a:bodyPr/>
          <a:lstStyle>
            <a:lvl1pPr>
              <a:defRPr sz="19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plusieurs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or_imtexte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gray">
          <a:xfrm>
            <a:off x="8208492" y="0"/>
            <a:ext cx="792000" cy="702035"/>
          </a:xfrm>
          <a:prstGeom prst="rect">
            <a:avLst/>
          </a:prstGeom>
        </p:spPr>
      </p:pic>
      <p:sp>
        <p:nvSpPr>
          <p:cNvPr id="19" name="Espace réservé du texte 46"/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>
            <a:off x="7344000" y="0"/>
            <a:ext cx="1800000" cy="2160000"/>
          </a:xfrm>
          <a:blipFill dpi="0" rotWithShape="1">
            <a:blip r:embed="rId3" cstate="screen"/>
            <a:srcRect/>
            <a:stretch>
              <a:fillRect/>
            </a:stretch>
          </a:blipFill>
        </p:spPr>
        <p:txBody>
          <a:bodyPr/>
          <a:lstStyle>
            <a:lvl1pPr algn="ctr">
              <a:defRPr sz="1200"/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0" name="Espace réservé pour une image  41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8217831" y="0"/>
            <a:ext cx="792000" cy="692696"/>
          </a:xfrm>
          <a:prstGeom prst="rect">
            <a:avLst/>
          </a:prstGeom>
          <a:noFill/>
        </p:spPr>
        <p:txBody>
          <a:bodyPr tIns="0" bIns="216000" anchor="b" anchorCtr="0">
            <a:noAutofit/>
          </a:bodyPr>
          <a:lstStyle>
            <a:lvl1pPr algn="ctr">
              <a:defRPr sz="400" baseline="0"/>
            </a:lvl1pPr>
          </a:lstStyle>
          <a:p>
            <a:r>
              <a:rPr lang="fr-FR" dirty="0" smtClean="0"/>
              <a:t> 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0"/>
          </p:nvPr>
        </p:nvSpPr>
        <p:spPr bwMode="gray"/>
        <p:txBody>
          <a:bodyPr/>
          <a:lstStyle/>
          <a:p>
            <a:fld id="{3FCACE36-5995-4C8A-BE2E-B0D8B0933F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smtClean="0"/>
              <a:t>Banco Palmas - Une banque communautaire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684213" y="1773237"/>
            <a:ext cx="4427847" cy="3603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2"/>
          </p:nvPr>
        </p:nvSpPr>
        <p:spPr bwMode="gray">
          <a:xfrm>
            <a:off x="684213" y="2133600"/>
            <a:ext cx="1907567" cy="38877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idx="13"/>
          </p:nvPr>
        </p:nvSpPr>
        <p:spPr bwMode="gray">
          <a:xfrm>
            <a:off x="2664433" y="2133600"/>
            <a:ext cx="2447627" cy="38877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5400675" y="2780928"/>
            <a:ext cx="3059113" cy="3240460"/>
          </a:xfrm>
        </p:spPr>
        <p:txBody>
          <a:bodyPr/>
          <a:lstStyle>
            <a:lvl1pPr>
              <a:defRPr sz="1400" b="1">
                <a:solidFill>
                  <a:schemeClr val="accent3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4" name="Espace réservé pour une image  26"/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5148064" y="2132855"/>
            <a:ext cx="0" cy="3384000"/>
          </a:xfrm>
          <a:prstGeom prst="leftBracket">
            <a:avLst>
              <a:gd name="adj" fmla="val 0"/>
            </a:avLst>
          </a:prstGeom>
          <a:ln w="12700">
            <a:solidFill>
              <a:schemeClr val="accent6"/>
            </a:solidFill>
            <a:prstDash val="dash"/>
          </a:ln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">
    <p:bg bwMode="gray"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3059832" y="836613"/>
            <a:ext cx="2360508" cy="2556383"/>
          </a:xfrm>
        </p:spPr>
        <p:txBody>
          <a:bodyPr anchor="ctr" anchorCtr="0"/>
          <a:lstStyle>
            <a:lvl1pPr algn="l">
              <a:lnSpc>
                <a:spcPct val="150000"/>
              </a:lnSpc>
              <a:spcBef>
                <a:spcPts val="0"/>
              </a:spcBef>
              <a:defRPr sz="1200" b="1" cap="none" baseline="0">
                <a:solidFill>
                  <a:schemeClr val="accent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9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84213" y="6544198"/>
            <a:ext cx="6084031" cy="3138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r>
              <a:rPr lang="fr-FR" smtClean="0"/>
              <a:t>Banco Palmas - Une banque communautaire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0" y="6544198"/>
            <a:ext cx="684213" cy="3138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200">
                <a:solidFill>
                  <a:schemeClr val="accent6"/>
                </a:solidFill>
              </a:defRPr>
            </a:lvl1pPr>
          </a:lstStyle>
          <a:p>
            <a:fld id="{3FCACE36-5995-4C8A-BE2E-B0D8B0933F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684213" y="692150"/>
            <a:ext cx="6659562" cy="1081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684213" y="1773237"/>
            <a:ext cx="6659562" cy="4248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1" r:id="rId2"/>
    <p:sldLayoutId id="2147483670" r:id="rId3"/>
    <p:sldLayoutId id="2147483650" r:id="rId4"/>
    <p:sldLayoutId id="2147483652" r:id="rId5"/>
    <p:sldLayoutId id="2147483663" r:id="rId6"/>
    <p:sldLayoutId id="214748366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Tx/>
        <a:buNone/>
        <a:defRPr sz="19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300"/>
        </a:spcBef>
        <a:buClr>
          <a:schemeClr val="accent6"/>
        </a:buClr>
        <a:buSzPct val="85000"/>
        <a:buFont typeface="Wingdings" pitchFamily="2" charset="2"/>
        <a:buChar char=""/>
        <a:defRPr sz="1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80975" indent="-180975" algn="l" defTabSz="914400" rtl="0" eaLnBrk="1" latinLnBrk="0" hangingPunct="1">
        <a:spcBef>
          <a:spcPts val="300"/>
        </a:spcBef>
        <a:buClr>
          <a:srgbClr val="F8B334"/>
        </a:buClr>
        <a:buSzPct val="85000"/>
        <a:buFont typeface="Wingdings" pitchFamily="2" charset="2"/>
        <a:buChar char=""/>
        <a:defRPr sz="12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300"/>
        </a:spcBef>
        <a:buClr>
          <a:schemeClr val="accent6"/>
        </a:buClr>
        <a:buSzPct val="85000"/>
        <a:buFont typeface="Wingdings" pitchFamily="2" charset="2"/>
        <a:buChar char=""/>
        <a:defRPr sz="12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360363" indent="-180975" algn="l" defTabSz="914400" rtl="0" eaLnBrk="1" latinLnBrk="0" hangingPunct="1">
        <a:spcBef>
          <a:spcPts val="0"/>
        </a:spcBef>
        <a:spcAft>
          <a:spcPts val="300"/>
        </a:spcAft>
        <a:buClr>
          <a:schemeClr val="accent6"/>
        </a:buClr>
        <a:buFont typeface="Arial" pitchFamily="34" charset="0"/>
        <a:buChar char="-"/>
        <a:defRPr sz="1200" i="1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03391" y="1772816"/>
            <a:ext cx="2808000" cy="2808000"/>
          </a:xfrm>
        </p:spPr>
      </p:pic>
      <p:sp>
        <p:nvSpPr>
          <p:cNvPr id="8" name="Espace réservé du texte 7"/>
          <p:cNvSpPr>
            <a:spLocks noGrp="1"/>
          </p:cNvSpPr>
          <p:nvPr>
            <p:ph type="body" sz="quarter" idx="15"/>
          </p:nvPr>
        </p:nvSpPr>
        <p:spPr bwMode="gray">
          <a:xfrm>
            <a:off x="5148064" y="0"/>
            <a:ext cx="3960000" cy="486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 bwMode="gray">
          <a:xfrm>
            <a:off x="251520" y="116632"/>
            <a:ext cx="5868515" cy="1368252"/>
          </a:xfrm>
        </p:spPr>
        <p:txBody>
          <a:bodyPr/>
          <a:lstStyle/>
          <a:p>
            <a:r>
              <a:rPr lang="fr-FR" sz="8000" dirty="0" smtClean="0">
                <a:latin typeface="Citizen CCFD ExtraBold" pitchFamily="34" charset="0"/>
              </a:rPr>
              <a:t>Banco Palmas</a:t>
            </a:r>
          </a:p>
          <a:p>
            <a:r>
              <a:rPr lang="fr-FR" sz="2800" dirty="0" smtClean="0">
                <a:latin typeface="Citizen CCFD ExtraBold" pitchFamily="34" charset="0"/>
              </a:rPr>
              <a:t>Une banque communautaire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51520" y="4293096"/>
            <a:ext cx="3627521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kern="1500" spc="90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Citizen CCFD Light" pitchFamily="34" charset="0"/>
              </a:rPr>
              <a:t>Carême 2016</a:t>
            </a:r>
          </a:p>
          <a:p>
            <a:pPr>
              <a:lnSpc>
                <a:spcPct val="150000"/>
              </a:lnSpc>
            </a:pPr>
            <a:r>
              <a:rPr lang="fr-FR" sz="2400" b="1" kern="1500" spc="90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Citizen CCFD Light" pitchFamily="34" charset="0"/>
              </a:rPr>
              <a:t>Région Île-de-France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116632"/>
            <a:ext cx="2598540" cy="1517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188640"/>
            <a:ext cx="7560840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Il était une fois au Brésil …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251520" y="1484784"/>
            <a:ext cx="7128792" cy="4608512"/>
          </a:xfrm>
        </p:spPr>
        <p:txBody>
          <a:bodyPr/>
          <a:lstStyle/>
          <a:p>
            <a:pPr lvl="1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2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8" name="Espace réservé du contenu 6"/>
          <p:cNvSpPr txBox="1">
            <a:spLocks/>
          </p:cNvSpPr>
          <p:nvPr/>
        </p:nvSpPr>
        <p:spPr bwMode="gray">
          <a:xfrm>
            <a:off x="251520" y="1124744"/>
            <a:ext cx="6336704" cy="460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Tx/>
              <a:buNone/>
              <a:defRPr sz="1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buClr>
                <a:srgbClr val="F8B334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360363" indent="-180975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-"/>
              <a:defRPr sz="1200" i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fr-FR" b="1" dirty="0" smtClean="0">
                <a:latin typeface="Citizen CCFD Light" pitchFamily="34" charset="0"/>
              </a:rPr>
              <a:t>… </a:t>
            </a:r>
            <a:r>
              <a:rPr lang="fr-FR" b="1" dirty="0" err="1" smtClean="0">
                <a:latin typeface="Citizen CCFD Light" pitchFamily="34" charset="0"/>
              </a:rPr>
              <a:t>Conjunto</a:t>
            </a:r>
            <a:r>
              <a:rPr lang="fr-FR" b="1" dirty="0" smtClean="0">
                <a:latin typeface="Citizen CCFD Light" pitchFamily="34" charset="0"/>
              </a:rPr>
              <a:t> </a:t>
            </a:r>
            <a:r>
              <a:rPr lang="fr-FR" b="1" dirty="0" err="1" smtClean="0">
                <a:latin typeface="Citizen CCFD Light" pitchFamily="34" charset="0"/>
              </a:rPr>
              <a:t>Palmeiras</a:t>
            </a:r>
            <a:r>
              <a:rPr lang="fr-FR" b="1" dirty="0" smtClean="0">
                <a:latin typeface="Citizen CCFD Light" pitchFamily="34" charset="0"/>
              </a:rPr>
              <a:t>, </a:t>
            </a:r>
            <a:r>
              <a:rPr lang="fr-FR" dirty="0" smtClean="0">
                <a:latin typeface="Citizen CCFD Light" pitchFamily="34" charset="0"/>
              </a:rPr>
              <a:t>une favela déshéritée,</a:t>
            </a:r>
            <a:br>
              <a:rPr lang="fr-FR" dirty="0" smtClean="0">
                <a:latin typeface="Citizen CCFD Light" pitchFamily="34" charset="0"/>
              </a:rPr>
            </a:br>
            <a:r>
              <a:rPr lang="fr-FR" dirty="0" smtClean="0">
                <a:latin typeface="Citizen CCFD Light" pitchFamily="34" charset="0"/>
              </a:rPr>
              <a:t> à une dizaine de km de Fortaleza, 5</a:t>
            </a:r>
            <a:r>
              <a:rPr lang="fr-FR" baseline="30000" dirty="0" smtClean="0">
                <a:latin typeface="Citizen CCFD Light" pitchFamily="34" charset="0"/>
              </a:rPr>
              <a:t>ème</a:t>
            </a:r>
            <a:r>
              <a:rPr lang="fr-FR" dirty="0" smtClean="0">
                <a:latin typeface="Citizen CCFD Light" pitchFamily="34" charset="0"/>
              </a:rPr>
              <a:t> ville du Brésil,  dans le Nordeste, no man’s land sans infrastructures, ni eau, ni électricité, ni transports </a:t>
            </a:r>
          </a:p>
          <a:p>
            <a:pPr>
              <a:spcAft>
                <a:spcPts val="1200"/>
              </a:spcAft>
            </a:pPr>
            <a:r>
              <a:rPr lang="fr-FR" dirty="0" smtClean="0">
                <a:latin typeface="Citizen CCFD Light" pitchFamily="34" charset="0"/>
              </a:rPr>
              <a:t>C’est à </a:t>
            </a:r>
            <a:r>
              <a:rPr lang="fr-FR" dirty="0" err="1" smtClean="0">
                <a:latin typeface="Citizen CCFD Light" pitchFamily="34" charset="0"/>
              </a:rPr>
              <a:t>Conjunto</a:t>
            </a:r>
            <a:r>
              <a:rPr lang="fr-FR" dirty="0" smtClean="0">
                <a:latin typeface="Citizen CCFD Light" pitchFamily="34" charset="0"/>
              </a:rPr>
              <a:t> </a:t>
            </a:r>
            <a:r>
              <a:rPr lang="fr-FR" dirty="0" err="1" smtClean="0">
                <a:latin typeface="Citizen CCFD Light" pitchFamily="34" charset="0"/>
              </a:rPr>
              <a:t>Palmeiras</a:t>
            </a:r>
            <a:r>
              <a:rPr lang="fr-FR" dirty="0" smtClean="0">
                <a:latin typeface="Citizen CCFD Light" pitchFamily="34" charset="0"/>
              </a:rPr>
              <a:t> que Fortaleza </a:t>
            </a:r>
            <a:r>
              <a:rPr lang="fr-FR" dirty="0" smtClean="0">
                <a:solidFill>
                  <a:srgbClr val="E7511E"/>
                </a:solidFill>
                <a:latin typeface="Citizen CCFD Light" pitchFamily="34" charset="0"/>
              </a:rPr>
              <a:t>avait relogé de </a:t>
            </a:r>
            <a:r>
              <a:rPr lang="fr-FR" dirty="0" smtClean="0">
                <a:latin typeface="Citizen CCFD Light" pitchFamily="34" charset="0"/>
              </a:rPr>
              <a:t>force, en 1973, les démunis du centre ville. 	</a:t>
            </a:r>
          </a:p>
          <a:p>
            <a:pPr>
              <a:spcAft>
                <a:spcPts val="1200"/>
              </a:spcAft>
            </a:pPr>
            <a:r>
              <a:rPr lang="fr-FR" dirty="0" smtClean="0">
                <a:latin typeface="Citizen CCFD Light" pitchFamily="34" charset="0"/>
              </a:rPr>
              <a:t>En 1991, début des travaux d’urbanisation de la favela, gérés par les habitants eux-mêmes.</a:t>
            </a:r>
            <a:r>
              <a:rPr lang="fr-FR" b="1" dirty="0" smtClean="0">
                <a:latin typeface="Citizen CCFD Light" pitchFamily="34" charset="0"/>
              </a:rPr>
              <a:t>	</a:t>
            </a:r>
            <a:endParaRPr lang="fr-FR" sz="1100" dirty="0" smtClean="0">
              <a:latin typeface="Citizen CCFD Light" pitchFamily="34" charset="0"/>
            </a:endParaRPr>
          </a:p>
          <a:p>
            <a:pPr>
              <a:spcAft>
                <a:spcPts val="1200"/>
              </a:spcAft>
            </a:pPr>
            <a:endParaRPr lang="fr-FR" dirty="0" smtClean="0">
              <a:latin typeface="Citizen CCFD Light" pitchFamily="34" charset="0"/>
            </a:endParaRPr>
          </a:p>
          <a:p>
            <a:pPr>
              <a:spcAft>
                <a:spcPts val="1200"/>
              </a:spcAft>
            </a:pPr>
            <a:endParaRPr lang="fr-FR" dirty="0">
              <a:latin typeface="Citizen CCFD Light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4580" name="Picture 4" descr="Afficher l'image d'origin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4173082"/>
            <a:ext cx="3312368" cy="2208246"/>
          </a:xfrm>
          <a:prstGeom prst="rect">
            <a:avLst/>
          </a:prstGeom>
          <a:noFill/>
        </p:spPr>
      </p:pic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4588" name="Picture 12" descr="Afficher l'image d'origin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623720" y="2276872"/>
            <a:ext cx="2520280" cy="2880320"/>
          </a:xfrm>
          <a:prstGeom prst="rect">
            <a:avLst/>
          </a:prstGeom>
          <a:noFill/>
        </p:spPr>
      </p:pic>
      <p:sp>
        <p:nvSpPr>
          <p:cNvPr id="14" name="Ellipse 13"/>
          <p:cNvSpPr/>
          <p:nvPr/>
        </p:nvSpPr>
        <p:spPr>
          <a:xfrm>
            <a:off x="8388424" y="2708920"/>
            <a:ext cx="648072" cy="288032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\CCFD\Carême 2016\Palmas\Banco Palmas- Aux confins du quartier-comp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3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47446" y="44624"/>
            <a:ext cx="253306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Le </a:t>
            </a:r>
            <a:r>
              <a:rPr lang="fr-FR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Conjunto</a:t>
            </a:r>
            <a:r>
              <a:rPr lang="fr-FR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Palmeiro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\CCFD\Carême 2016\Palmas\Conjunto Palmeiro - rue-comp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4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47446" y="44624"/>
            <a:ext cx="253306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Le </a:t>
            </a:r>
            <a:r>
              <a:rPr lang="fr-FR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Conjunto</a:t>
            </a:r>
            <a:r>
              <a:rPr lang="fr-FR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Palmeiro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51520" y="548680"/>
            <a:ext cx="7200800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… Le </a:t>
            </a:r>
            <a:r>
              <a:rPr lang="fr-FR" sz="3600" b="1" dirty="0" err="1" smtClean="0">
                <a:latin typeface="Citizen CCFD ExtraBold"/>
              </a:rPr>
              <a:t>Conjunto</a:t>
            </a:r>
            <a:r>
              <a:rPr lang="fr-FR" sz="3600" b="1" dirty="0" smtClean="0">
                <a:latin typeface="Citizen CCFD ExtraBold"/>
              </a:rPr>
              <a:t> </a:t>
            </a:r>
            <a:r>
              <a:rPr lang="fr-FR" sz="3600" b="1" dirty="0" err="1" smtClean="0">
                <a:latin typeface="Citizen CCFD ExtraBold"/>
              </a:rPr>
              <a:t>Palmeiras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5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8" name="Espace réservé du contenu 6"/>
          <p:cNvSpPr txBox="1">
            <a:spLocks/>
          </p:cNvSpPr>
          <p:nvPr/>
        </p:nvSpPr>
        <p:spPr bwMode="gray">
          <a:xfrm>
            <a:off x="251520" y="1340768"/>
            <a:ext cx="7056784" cy="460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Tx/>
              <a:buNone/>
              <a:defRPr sz="1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buClr>
                <a:srgbClr val="F8B334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360363" indent="-180975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-"/>
              <a:defRPr sz="1200" i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latin typeface="Citizen CCFD Light" pitchFamily="34" charset="0"/>
            </a:endParaRPr>
          </a:p>
          <a:p>
            <a:endParaRPr lang="fr-FR" dirty="0">
              <a:latin typeface="Citizen CCFD Light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23528" y="1917987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spcBef>
                <a:spcPts val="600"/>
              </a:spcBef>
              <a:spcAft>
                <a:spcPts val="1200"/>
              </a:spcAft>
            </a:pPr>
            <a:r>
              <a:rPr lang="fr-FR" sz="2400" b="1" dirty="0" smtClean="0">
                <a:solidFill>
                  <a:srgbClr val="E7511E"/>
                </a:solidFill>
                <a:latin typeface="Citizen CCFD ExtraBold"/>
              </a:rPr>
              <a:t>Début</a:t>
            </a: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 des années 2000, la favela a changé de visage, </a:t>
            </a:r>
            <a:br>
              <a:rPr lang="fr-FR" sz="2400" b="1" dirty="0" smtClean="0">
                <a:solidFill>
                  <a:srgbClr val="E7511E"/>
                </a:solidFill>
                <a:latin typeface="Citizen CCFD Light"/>
              </a:rPr>
            </a:b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les maisons en « dur » ont remplacé les cahutes de fortune </a:t>
            </a:r>
            <a:br>
              <a:rPr lang="fr-FR" sz="2400" b="1" dirty="0" smtClean="0">
                <a:solidFill>
                  <a:srgbClr val="E7511E"/>
                </a:solidFill>
                <a:latin typeface="Citizen CCFD Light"/>
              </a:rPr>
            </a:b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mais la pauvreté reste une réalité quotidienne. </a:t>
            </a:r>
          </a:p>
          <a:p>
            <a:pPr marL="266700" lvl="0" indent="-266700">
              <a:spcBef>
                <a:spcPts val="600"/>
              </a:spcBef>
              <a:spcAft>
                <a:spcPts val="1200"/>
              </a:spcAft>
            </a:pP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Les leaders communautaires pointent </a:t>
            </a:r>
            <a:br>
              <a:rPr lang="fr-FR" sz="2400" b="1" dirty="0" smtClean="0">
                <a:solidFill>
                  <a:srgbClr val="E7511E"/>
                </a:solidFill>
                <a:latin typeface="Citizen CCFD Light"/>
              </a:rPr>
            </a:b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la croissance des inégalités dans le quartier, </a:t>
            </a:r>
            <a:br>
              <a:rPr lang="fr-FR" sz="2400" b="1" dirty="0" smtClean="0">
                <a:solidFill>
                  <a:srgbClr val="E7511E"/>
                </a:solidFill>
                <a:latin typeface="Citizen CCFD Light"/>
              </a:rPr>
            </a:b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l'immense carence d'emplois </a:t>
            </a:r>
            <a:br>
              <a:rPr lang="fr-FR" sz="2400" b="1" dirty="0" smtClean="0">
                <a:solidFill>
                  <a:srgbClr val="E7511E"/>
                </a:solidFill>
                <a:latin typeface="Citizen CCFD Light"/>
              </a:rPr>
            </a:b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et l'absence de qualification des habitants. </a:t>
            </a:r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fr-FR" sz="2400" b="1" dirty="0" smtClean="0">
                <a:solidFill>
                  <a:srgbClr val="E7511E"/>
                </a:solidFill>
                <a:latin typeface="Citizen CCFD Light"/>
              </a:rPr>
              <a:t>Nouvel objectif : lutter contre la pauvreté et l'exclusion sociale.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306243"/>
            <a:ext cx="6408712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Naissance de la Banco Palmas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95536" y="1916832"/>
            <a:ext cx="8676456" cy="4392488"/>
          </a:xfrm>
        </p:spPr>
        <p:txBody>
          <a:bodyPr/>
          <a:lstStyle/>
          <a:p>
            <a:r>
              <a:rPr lang="fr-FR" sz="2400" b="1" dirty="0" smtClean="0">
                <a:latin typeface="Citizen CCFD Light"/>
              </a:rPr>
              <a:t>Début 1998, création de la Banque Palmas</a:t>
            </a:r>
          </a:p>
          <a:p>
            <a:r>
              <a:rPr lang="fr-FR" sz="2000" dirty="0" smtClean="0">
                <a:latin typeface="Citizen CCFD Light"/>
              </a:rPr>
              <a:t>Aide initiale de 2000 </a:t>
            </a:r>
            <a:r>
              <a:rPr lang="fr-FR" sz="2000" dirty="0" err="1" smtClean="0">
                <a:latin typeface="Citizen CCFD Light"/>
              </a:rPr>
              <a:t>Réals</a:t>
            </a:r>
            <a:r>
              <a:rPr lang="fr-FR" sz="2000" dirty="0" smtClean="0">
                <a:latin typeface="Citizen CCFD Light"/>
              </a:rPr>
              <a:t> (</a:t>
            </a:r>
            <a:r>
              <a:rPr lang="fr-FR" sz="2000" dirty="0" err="1" smtClean="0">
                <a:latin typeface="Citizen CCFD Light"/>
              </a:rPr>
              <a:t>Rs</a:t>
            </a:r>
            <a:r>
              <a:rPr lang="fr-FR" sz="2000" dirty="0" smtClean="0">
                <a:latin typeface="Citizen CCFD Light"/>
              </a:rPr>
              <a:t>), consentie par un partenaire du CCFD, </a:t>
            </a:r>
            <a:r>
              <a:rPr lang="fr-FR" sz="2000" dirty="0" err="1" smtClean="0">
                <a:latin typeface="Citizen CCFD Light"/>
              </a:rPr>
              <a:t>Fapag</a:t>
            </a:r>
            <a:r>
              <a:rPr lang="fr-FR" sz="2000" dirty="0" smtClean="0">
                <a:latin typeface="Citizen CCFD Light"/>
              </a:rPr>
              <a:t>.</a:t>
            </a:r>
          </a:p>
          <a:p>
            <a:r>
              <a:rPr lang="fr-FR" sz="2000" u="sng" dirty="0" smtClean="0">
                <a:latin typeface="Citizen CCFD Light"/>
              </a:rPr>
              <a:t>Objectif :</a:t>
            </a:r>
            <a:r>
              <a:rPr lang="fr-FR" sz="2000" dirty="0" smtClean="0">
                <a:latin typeface="Citizen CCFD Light"/>
              </a:rPr>
              <a:t> générer du travail et des revenus dans le </a:t>
            </a:r>
            <a:r>
              <a:rPr lang="fr-FR" sz="2000" dirty="0" err="1" smtClean="0">
                <a:latin typeface="Citizen CCFD Light"/>
              </a:rPr>
              <a:t>Conjunto</a:t>
            </a:r>
            <a:r>
              <a:rPr lang="fr-FR" sz="2000" dirty="0" smtClean="0">
                <a:latin typeface="Citizen CCFD Light"/>
              </a:rPr>
              <a:t> </a:t>
            </a:r>
            <a:r>
              <a:rPr lang="fr-FR" sz="2000" dirty="0" err="1" smtClean="0">
                <a:latin typeface="Citizen CCFD Light"/>
              </a:rPr>
              <a:t>Palmeiras</a:t>
            </a:r>
            <a:r>
              <a:rPr lang="fr-FR" sz="2000" dirty="0" smtClean="0">
                <a:latin typeface="Citizen CCFD Light"/>
              </a:rPr>
              <a:t>, par le biais du microcrédit à la production ET à la consommation</a:t>
            </a:r>
          </a:p>
          <a:p>
            <a:endParaRPr lang="fr-FR" sz="2400" b="1" dirty="0" smtClean="0">
              <a:latin typeface="Citizen CCFD Light"/>
            </a:endParaRPr>
          </a:p>
          <a:p>
            <a:r>
              <a:rPr lang="fr-FR" sz="2400" b="1" dirty="0" smtClean="0">
                <a:latin typeface="Citizen CCFD Light"/>
              </a:rPr>
              <a:t>En 2002, lancement du Palmas, </a:t>
            </a:r>
            <a:r>
              <a:rPr lang="fr-FR" sz="2000" dirty="0" smtClean="0">
                <a:latin typeface="Citizen CCFD Light"/>
              </a:rPr>
              <a:t>qui complète l'architecture d’un système de relocalisation des échanges. </a:t>
            </a:r>
          </a:p>
          <a:p>
            <a:r>
              <a:rPr lang="fr-FR" sz="2000" dirty="0" smtClean="0">
                <a:latin typeface="Citizen CCFD Light"/>
              </a:rPr>
              <a:t>Le Palmas, </a:t>
            </a:r>
            <a:r>
              <a:rPr lang="fr-FR" sz="2000" u="sng" dirty="0" smtClean="0">
                <a:latin typeface="Citizen CCFD Light"/>
              </a:rPr>
              <a:t>monnaie locale </a:t>
            </a:r>
            <a:r>
              <a:rPr lang="fr-FR" sz="2000" dirty="0" smtClean="0">
                <a:latin typeface="Citizen CCFD Light"/>
              </a:rPr>
              <a:t>utilisable uniquement dans le quartier, sert à acheter dans les commerces de proximité.</a:t>
            </a:r>
            <a:r>
              <a:rPr lang="fr-FR" sz="2400" dirty="0" smtClean="0">
                <a:latin typeface="Citizen CCFD Light"/>
              </a:rPr>
              <a:t>	</a:t>
            </a:r>
          </a:p>
          <a:p>
            <a:endParaRPr lang="fr-FR" sz="2400" dirty="0" smtClean="0">
              <a:latin typeface="Citizen CCFD Light"/>
            </a:endParaRPr>
          </a:p>
          <a:p>
            <a:endParaRPr lang="fr-FR" sz="2400" dirty="0">
              <a:latin typeface="Citizen CCFD Light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6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8" name="Espace réservé du contenu 6"/>
          <p:cNvSpPr txBox="1">
            <a:spLocks/>
          </p:cNvSpPr>
          <p:nvPr/>
        </p:nvSpPr>
        <p:spPr bwMode="gray">
          <a:xfrm>
            <a:off x="251520" y="1340768"/>
            <a:ext cx="7056784" cy="460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Tx/>
              <a:buNone/>
              <a:defRPr sz="1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buClr>
                <a:srgbClr val="F8B334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360363" indent="-180975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-"/>
              <a:defRPr sz="1200" i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latin typeface="Citizen CCFD Light" pitchFamily="34" charset="0"/>
            </a:endParaRPr>
          </a:p>
          <a:p>
            <a:endParaRPr lang="fr-FR" dirty="0">
              <a:latin typeface="Citizen CCFD Light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\CCFD\Carême 2016\Palmas\2013 Guichets sécurisés suite attaque -comp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7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6381328"/>
            <a:ext cx="360547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Guichet sécurisé du Banco Palmas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188640"/>
            <a:ext cx="6408712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la Banco Palmas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2276872"/>
            <a:ext cx="8136904" cy="3960440"/>
          </a:xfrm>
        </p:spPr>
        <p:txBody>
          <a:bodyPr/>
          <a:lstStyle/>
          <a:p>
            <a:r>
              <a:rPr lang="fr-FR" sz="1600" dirty="0" smtClean="0">
                <a:latin typeface="Citizen CCFD Light"/>
              </a:rPr>
              <a:t>Elle lutte au quotidien contre la précarité, avec deux armes : </a:t>
            </a:r>
          </a:p>
          <a:p>
            <a:pPr marL="449263" indent="-268288">
              <a:buFont typeface="Wingdings" pitchFamily="2" charset="2"/>
              <a:buChar char="ü"/>
            </a:pPr>
            <a:r>
              <a:rPr lang="fr-FR" sz="1600" b="1" dirty="0" smtClean="0">
                <a:latin typeface="Citizen CCFD Light"/>
              </a:rPr>
              <a:t>le microcrédit </a:t>
            </a:r>
          </a:p>
          <a:p>
            <a:pPr marL="449263" indent="-268288">
              <a:buFont typeface="Wingdings" pitchFamily="2" charset="2"/>
              <a:buChar char="ü"/>
            </a:pPr>
            <a:r>
              <a:rPr lang="fr-FR" sz="1600" dirty="0" smtClean="0">
                <a:latin typeface="Citizen CCFD Light"/>
              </a:rPr>
              <a:t>une monnaie locale, </a:t>
            </a:r>
            <a:r>
              <a:rPr lang="fr-FR" sz="1600" b="1" dirty="0" smtClean="0">
                <a:latin typeface="Citizen CCFD Light"/>
              </a:rPr>
              <a:t>le Palmas</a:t>
            </a:r>
            <a:r>
              <a:rPr lang="fr-FR" sz="1600" dirty="0" smtClean="0">
                <a:latin typeface="Citizen CCFD Light"/>
              </a:rPr>
              <a:t>.</a:t>
            </a:r>
          </a:p>
          <a:p>
            <a:r>
              <a:rPr lang="fr-FR" sz="1600" dirty="0" smtClean="0">
                <a:latin typeface="Citizen CCFD Light"/>
              </a:rPr>
              <a:t>La Banco Palmas est au cœur d'un réseau d'économie solidaire, pour une relocalisation des échanges socio-économiques, sans s'affranchir des circuits financiers traditionnels.</a:t>
            </a:r>
          </a:p>
          <a:p>
            <a:endParaRPr lang="fr-FR" sz="1600" dirty="0" smtClean="0">
              <a:latin typeface="Citizen CCFD Light"/>
            </a:endParaRPr>
          </a:p>
          <a:p>
            <a:r>
              <a:rPr lang="fr-FR" sz="1600" b="1" dirty="0" smtClean="0">
                <a:latin typeface="Citizen CCFD Light"/>
              </a:rPr>
              <a:t>Son originalité : accorder des microcrédits à la production ET à la consommation </a:t>
            </a:r>
            <a:r>
              <a:rPr lang="fr-FR" sz="1600" dirty="0" smtClean="0">
                <a:latin typeface="Citizen CCFD Light"/>
              </a:rPr>
              <a:t>afin de générer, en même temps, l'offre et la demande dans le quartier.</a:t>
            </a:r>
          </a:p>
          <a:p>
            <a:pPr marL="449263" indent="-268288">
              <a:buFont typeface="Wingdings" pitchFamily="2" charset="2"/>
              <a:buChar char="ü"/>
            </a:pPr>
            <a:r>
              <a:rPr lang="fr-FR" sz="1600" dirty="0" smtClean="0">
                <a:latin typeface="Citizen CCFD Light"/>
              </a:rPr>
              <a:t>Portefeuille de crédit de plus d'1,5 millions de </a:t>
            </a:r>
            <a:r>
              <a:rPr lang="fr-FR" sz="1600" dirty="0" err="1" smtClean="0">
                <a:latin typeface="Citizen CCFD Light"/>
              </a:rPr>
              <a:t>reals</a:t>
            </a:r>
            <a:r>
              <a:rPr lang="fr-FR" sz="1600" dirty="0" smtClean="0">
                <a:latin typeface="Citizen CCFD Light"/>
              </a:rPr>
              <a:t> </a:t>
            </a:r>
          </a:p>
          <a:p>
            <a:pPr marL="449263" indent="-268288">
              <a:buFont typeface="Wingdings" pitchFamily="2" charset="2"/>
              <a:buChar char="ü"/>
            </a:pPr>
            <a:r>
              <a:rPr lang="fr-FR" sz="1600" dirty="0" smtClean="0">
                <a:latin typeface="Citizen CCFD Light"/>
              </a:rPr>
              <a:t>Partenariat étroit et inédit, noué depuis 2005, avec la Banque du Brésil, l'institution financière la plus puissante du pays.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8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8" name="Espace réservé du contenu 6"/>
          <p:cNvSpPr txBox="1">
            <a:spLocks/>
          </p:cNvSpPr>
          <p:nvPr/>
        </p:nvSpPr>
        <p:spPr bwMode="gray">
          <a:xfrm>
            <a:off x="323528" y="980728"/>
            <a:ext cx="7056784" cy="11521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Tx/>
              <a:buNone/>
              <a:defRPr sz="1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buClr>
                <a:srgbClr val="F8B334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spcBef>
                <a:spcPts val="300"/>
              </a:spcBef>
              <a:buClr>
                <a:schemeClr val="accent6"/>
              </a:buClr>
              <a:buSzPct val="85000"/>
              <a:buFont typeface="Wingdings" pitchFamily="2" charset="2"/>
              <a:buChar char="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360363" indent="-180975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-"/>
              <a:defRPr sz="1200" i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latin typeface="Citizen CCFD Light" pitchFamily="34" charset="0"/>
            </a:endParaRPr>
          </a:p>
          <a:p>
            <a:r>
              <a:rPr lang="fr-FR" sz="2000" b="1" dirty="0" smtClean="0">
                <a:latin typeface="Citizen CCFD Light"/>
              </a:rPr>
              <a:t>La Banque Palmas, Banque du peuple, est gérée par les habitants du </a:t>
            </a:r>
            <a:r>
              <a:rPr lang="fr-FR" sz="2000" b="1" dirty="0" err="1" smtClean="0">
                <a:latin typeface="Citizen CCFD Light"/>
              </a:rPr>
              <a:t>Conjunto</a:t>
            </a:r>
            <a:r>
              <a:rPr lang="fr-FR" sz="2000" b="1" dirty="0" smtClean="0">
                <a:latin typeface="Citizen CCFD Light"/>
              </a:rPr>
              <a:t> </a:t>
            </a:r>
            <a:r>
              <a:rPr lang="fr-FR" sz="2000" b="1" dirty="0" err="1" smtClean="0">
                <a:latin typeface="Citizen CCFD Light"/>
              </a:rPr>
              <a:t>Palmeiras</a:t>
            </a:r>
            <a:r>
              <a:rPr lang="fr-FR" sz="2000" dirty="0" smtClean="0">
                <a:latin typeface="Citizen CCFD Light"/>
              </a:rPr>
              <a:t>. </a:t>
            </a:r>
          </a:p>
          <a:p>
            <a:endParaRPr lang="fr-FR" dirty="0">
              <a:latin typeface="Citizen CCFD Light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450259"/>
            <a:ext cx="6408712" cy="674485"/>
          </a:xfrm>
        </p:spPr>
        <p:txBody>
          <a:bodyPr/>
          <a:lstStyle/>
          <a:p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la Banco Palmas au service du développement du quartier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772816"/>
            <a:ext cx="8136904" cy="5256584"/>
          </a:xfrm>
        </p:spPr>
        <p:txBody>
          <a:bodyPr/>
          <a:lstStyle/>
          <a:p>
            <a:pPr marL="361950" indent="-361950">
              <a:buFont typeface="Wingdings" pitchFamily="2" charset="2"/>
              <a:buChar char="ü"/>
            </a:pPr>
            <a:r>
              <a:rPr lang="fr-FR" sz="1800" b="1" dirty="0" smtClean="0">
                <a:latin typeface="Citizen CCFD Light"/>
              </a:rPr>
              <a:t>Rôle de « correspondant bancaire » </a:t>
            </a:r>
            <a:r>
              <a:rPr lang="fr-FR" sz="1800" dirty="0" smtClean="0">
                <a:latin typeface="Citizen CCFD Light"/>
              </a:rPr>
              <a:t>de la Banque du Brésil </a:t>
            </a:r>
            <a:br>
              <a:rPr lang="fr-FR" sz="1800" dirty="0" smtClean="0">
                <a:latin typeface="Citizen CCFD Light"/>
              </a:rPr>
            </a:br>
            <a:r>
              <a:rPr lang="fr-FR" sz="1800" dirty="0" smtClean="0">
                <a:latin typeface="Citizen CCFD Light"/>
              </a:rPr>
              <a:t>là où aucun organisme financier classique ne s'installe, faute de rentabilité.</a:t>
            </a:r>
          </a:p>
          <a:p>
            <a:pPr marL="361950" indent="-361950">
              <a:buFont typeface="Wingdings" pitchFamily="2" charset="2"/>
              <a:buChar char="ü"/>
            </a:pPr>
            <a:endParaRPr lang="fr-FR" sz="1800" dirty="0" smtClean="0">
              <a:latin typeface="Citizen CCFD Light"/>
            </a:endParaRPr>
          </a:p>
          <a:p>
            <a:pPr marL="361950" indent="-361950">
              <a:buFont typeface="Wingdings" pitchFamily="2" charset="2"/>
              <a:buChar char="ü"/>
            </a:pPr>
            <a:r>
              <a:rPr lang="fr-FR" sz="1800" b="1" dirty="0" smtClean="0">
                <a:latin typeface="Citizen CCFD Light"/>
              </a:rPr>
              <a:t>Les habitants bénéficient ainsi d'un guichet universel </a:t>
            </a:r>
            <a:r>
              <a:rPr lang="fr-FR" sz="1800" dirty="0" smtClean="0">
                <a:latin typeface="Citizen CCFD Light"/>
              </a:rPr>
              <a:t>leur permettant </a:t>
            </a:r>
            <a:br>
              <a:rPr lang="fr-FR" sz="1800" dirty="0" smtClean="0">
                <a:latin typeface="Citizen CCFD Light"/>
              </a:rPr>
            </a:br>
            <a:r>
              <a:rPr lang="fr-FR" sz="1800" dirty="0" smtClean="0">
                <a:latin typeface="Citizen CCFD Light"/>
              </a:rPr>
              <a:t>- de régler leurs factures, </a:t>
            </a:r>
            <a:br>
              <a:rPr lang="fr-FR" sz="1800" dirty="0" smtClean="0">
                <a:latin typeface="Citizen CCFD Light"/>
              </a:rPr>
            </a:br>
            <a:r>
              <a:rPr lang="fr-FR" sz="1800" dirty="0" smtClean="0">
                <a:latin typeface="Citizen CCFD Light"/>
              </a:rPr>
              <a:t>- d'ouvrir un compte courant, </a:t>
            </a:r>
            <a:br>
              <a:rPr lang="fr-FR" sz="1800" dirty="0" smtClean="0">
                <a:latin typeface="Citizen CCFD Light"/>
              </a:rPr>
            </a:br>
            <a:r>
              <a:rPr lang="fr-FR" sz="1800" dirty="0" smtClean="0">
                <a:latin typeface="Citizen CCFD Light"/>
              </a:rPr>
              <a:t>- de percevoir salaire et pension de retraite </a:t>
            </a:r>
            <a:br>
              <a:rPr lang="fr-FR" sz="1800" dirty="0" smtClean="0">
                <a:latin typeface="Citizen CCFD Light"/>
              </a:rPr>
            </a:br>
            <a:r>
              <a:rPr lang="fr-FR" sz="1800" dirty="0" smtClean="0">
                <a:latin typeface="Citizen CCFD Light"/>
              </a:rPr>
              <a:t>- mais également de recevoir des formations professionnalisantes </a:t>
            </a:r>
            <a:br>
              <a:rPr lang="fr-FR" sz="1800" dirty="0" smtClean="0">
                <a:latin typeface="Citizen CCFD Light"/>
              </a:rPr>
            </a:br>
            <a:r>
              <a:rPr lang="fr-FR" sz="1800" dirty="0" smtClean="0">
                <a:latin typeface="Citizen CCFD Light"/>
              </a:rPr>
              <a:t>- et d'accéder aux offres d'emploi locales.</a:t>
            </a:r>
          </a:p>
          <a:p>
            <a:pPr marL="361950" indent="-361950">
              <a:buFont typeface="Wingdings" pitchFamily="2" charset="2"/>
              <a:buChar char="ü"/>
            </a:pPr>
            <a:endParaRPr lang="fr-FR" sz="1800" dirty="0" smtClean="0">
              <a:latin typeface="Citizen CCFD Light"/>
            </a:endParaRPr>
          </a:p>
          <a:p>
            <a:pPr marL="361950" indent="-361950">
              <a:buFont typeface="Wingdings" pitchFamily="2" charset="2"/>
              <a:buChar char="ü"/>
            </a:pPr>
            <a:r>
              <a:rPr lang="fr-FR" sz="1800" b="1" dirty="0" smtClean="0">
                <a:latin typeface="Citizen CCFD Light"/>
              </a:rPr>
              <a:t>Ce maillage serré de dispositifs solidaires </a:t>
            </a:r>
            <a:r>
              <a:rPr lang="fr-FR" sz="1800" dirty="0" smtClean="0">
                <a:latin typeface="Citizen CCFD Light"/>
              </a:rPr>
              <a:t>permet à la banque communautaire d'instaurer </a:t>
            </a:r>
            <a:r>
              <a:rPr lang="fr-FR" sz="1800" b="1" dirty="0" smtClean="0">
                <a:latin typeface="Citizen CCFD Light"/>
              </a:rPr>
              <a:t>un cercle vertueux de développement </a:t>
            </a:r>
            <a:r>
              <a:rPr lang="fr-FR" sz="1800" dirty="0" smtClean="0">
                <a:latin typeface="Citizen CCFD Light"/>
              </a:rPr>
              <a:t>endogène au sein du quartier. Et ainsi de mettre en place les bases d'une économie locale ouverte sur le monde et ses transformations.</a:t>
            </a:r>
            <a:endParaRPr lang="fr-FR" sz="1800" b="1" dirty="0" smtClean="0">
              <a:latin typeface="Citizen CCFD Light"/>
            </a:endParaRPr>
          </a:p>
          <a:p>
            <a:pPr>
              <a:buFont typeface="Wingdings" pitchFamily="2" charset="2"/>
              <a:buChar char="ü"/>
            </a:pPr>
            <a:endParaRPr lang="fr-FR" sz="1800" b="1" dirty="0" smtClean="0">
              <a:latin typeface="Citizen CCFD Light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9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260648"/>
            <a:ext cx="7200800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L’</a:t>
            </a:r>
            <a:r>
              <a:rPr lang="fr-F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instituto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 palmas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39552" y="2897560"/>
            <a:ext cx="8136904" cy="3960440"/>
          </a:xfrm>
        </p:spPr>
        <p:txBody>
          <a:bodyPr/>
          <a:lstStyle/>
          <a:p>
            <a:pPr marL="361950" indent="-361950">
              <a:buFont typeface="Wingdings" pitchFamily="2" charset="2"/>
              <a:buChar char="ü"/>
            </a:pPr>
            <a:r>
              <a:rPr lang="fr-FR" sz="2000" dirty="0" smtClean="0"/>
              <a:t>A côté de sa branche strictement bancaire, le Banco Palma développe au travers de l’</a:t>
            </a:r>
            <a:r>
              <a:rPr lang="fr-FR" sz="2000" dirty="0" err="1" smtClean="0"/>
              <a:t>Instituto</a:t>
            </a:r>
            <a:r>
              <a:rPr lang="fr-FR" sz="2000" dirty="0" smtClean="0"/>
              <a:t> toute une activité de stimulation de la vie et de l'intégration économique autour du Quartier </a:t>
            </a:r>
            <a:r>
              <a:rPr lang="fr-FR" sz="2000" dirty="0" err="1" smtClean="0"/>
              <a:t>Palmeiras</a:t>
            </a:r>
            <a:r>
              <a:rPr lang="fr-FR" sz="2000" dirty="0" smtClean="0"/>
              <a:t> : </a:t>
            </a:r>
          </a:p>
          <a:p>
            <a:pPr marL="896938" indent="-180975">
              <a:buFont typeface="Wingdings" pitchFamily="2" charset="2"/>
              <a:buChar char="§"/>
            </a:pPr>
            <a:r>
              <a:rPr lang="fr-FR" sz="2000" dirty="0" smtClean="0"/>
              <a:t>monnaie sociale, </a:t>
            </a:r>
          </a:p>
          <a:p>
            <a:pPr marL="896938" indent="-180975">
              <a:buFont typeface="Wingdings" pitchFamily="2" charset="2"/>
              <a:buChar char="§"/>
            </a:pPr>
            <a:r>
              <a:rPr lang="fr-FR" sz="2000" dirty="0" smtClean="0"/>
              <a:t>"cycle-prépa" pour propulser des adolescents du quartier vers l'université, </a:t>
            </a:r>
          </a:p>
          <a:p>
            <a:pPr marL="896938" indent="-180975">
              <a:buFont typeface="Wingdings" pitchFamily="2" charset="2"/>
              <a:buChar char="§"/>
            </a:pPr>
            <a:r>
              <a:rPr lang="fr-FR" sz="2000" dirty="0" smtClean="0"/>
              <a:t>formation d'entrepreneurs solidaires, </a:t>
            </a:r>
          </a:p>
          <a:p>
            <a:pPr marL="896938" indent="-180975" defTabSz="173038">
              <a:buFont typeface="Wingdings" pitchFamily="2" charset="2"/>
              <a:buChar char="§"/>
            </a:pPr>
            <a:r>
              <a:rPr lang="fr-FR" sz="2000" dirty="0" smtClean="0"/>
              <a:t>pool d'entreprises sociales dans le textile, la cosmétique, l'alimentation, la fabrication de produits de nettoyage, le tourisme alternatif, l'industrie de la culture...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10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67544" y="1124744"/>
            <a:ext cx="68407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r-FR" sz="2000" dirty="0" smtClean="0">
                <a:solidFill>
                  <a:srgbClr val="E7511E"/>
                </a:solidFill>
              </a:rPr>
              <a:t>En 2004, l'équipe du Banco Palmas a créé </a:t>
            </a:r>
            <a:r>
              <a:rPr lang="fr-FR" sz="2000" b="1" dirty="0" smtClean="0">
                <a:solidFill>
                  <a:srgbClr val="E7511E"/>
                </a:solidFill>
              </a:rPr>
              <a:t>l'</a:t>
            </a:r>
            <a:r>
              <a:rPr lang="fr-FR" sz="2000" b="1" dirty="0" err="1" smtClean="0">
                <a:solidFill>
                  <a:srgbClr val="E7511E"/>
                </a:solidFill>
              </a:rPr>
              <a:t>Instituto</a:t>
            </a:r>
            <a:r>
              <a:rPr lang="fr-FR" sz="2000" b="1" dirty="0" smtClean="0">
                <a:solidFill>
                  <a:srgbClr val="E7511E"/>
                </a:solidFill>
              </a:rPr>
              <a:t> Palmas</a:t>
            </a:r>
            <a:r>
              <a:rPr lang="fr-FR" sz="2000" dirty="0" smtClean="0">
                <a:solidFill>
                  <a:srgbClr val="E7511E"/>
                </a:solidFill>
              </a:rPr>
              <a:t>, chargé de capitaliser et diffuser les expériences et pratiques du Banco Palmas. </a:t>
            </a:r>
            <a:br>
              <a:rPr lang="fr-FR" sz="2000" dirty="0" smtClean="0">
                <a:solidFill>
                  <a:srgbClr val="E7511E"/>
                </a:solidFill>
              </a:rPr>
            </a:br>
            <a:r>
              <a:rPr lang="fr-FR" sz="2000" dirty="0" smtClean="0">
                <a:solidFill>
                  <a:srgbClr val="E7511E"/>
                </a:solidFill>
              </a:rPr>
              <a:t>L'</a:t>
            </a:r>
            <a:r>
              <a:rPr lang="fr-FR" sz="2000" dirty="0" err="1" smtClean="0">
                <a:solidFill>
                  <a:srgbClr val="E7511E"/>
                </a:solidFill>
              </a:rPr>
              <a:t>Instituto</a:t>
            </a:r>
            <a:r>
              <a:rPr lang="fr-FR" sz="2000" dirty="0" smtClean="0">
                <a:solidFill>
                  <a:srgbClr val="E7511E"/>
                </a:solidFill>
              </a:rPr>
              <a:t> devient la branche de formation du Banco Palmas en 2009.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260648"/>
            <a:ext cx="7200800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La relation partenariale</a:t>
            </a:r>
            <a:b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</a:b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CCFD – Banco Palmas 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628800"/>
            <a:ext cx="8136904" cy="1944216"/>
          </a:xfrm>
        </p:spPr>
        <p:txBody>
          <a:bodyPr/>
          <a:lstStyle/>
          <a:p>
            <a:pPr marL="361950" indent="-361950">
              <a:spcAft>
                <a:spcPts val="1200"/>
              </a:spcAft>
              <a:buFont typeface="Wingdings" pitchFamily="2" charset="2"/>
              <a:buChar char="ü"/>
            </a:pPr>
            <a:r>
              <a:rPr lang="fr-FR" sz="2000" dirty="0" smtClean="0"/>
              <a:t>La Banco Palmas est née, en 1998, grâce à un prêt </a:t>
            </a:r>
            <a:br>
              <a:rPr lang="fr-FR" sz="2000" dirty="0" smtClean="0"/>
            </a:br>
            <a:r>
              <a:rPr lang="fr-FR" sz="2000" dirty="0" smtClean="0"/>
              <a:t>du FAPAG, fonds de crédit solidaire pour des projets locaux, géré par l'ONG </a:t>
            </a:r>
            <a:r>
              <a:rPr lang="fr-FR" sz="2000" dirty="0" err="1" smtClean="0"/>
              <a:t>Cearah</a:t>
            </a:r>
            <a:r>
              <a:rPr lang="fr-FR" sz="2000" dirty="0" smtClean="0"/>
              <a:t> </a:t>
            </a:r>
            <a:r>
              <a:rPr lang="fr-FR" sz="2000" dirty="0" err="1" smtClean="0"/>
              <a:t>Periferia</a:t>
            </a:r>
            <a:r>
              <a:rPr lang="fr-FR" sz="2000" dirty="0" smtClean="0"/>
              <a:t> de Fortaleza, alors partenaire du CCFD. </a:t>
            </a:r>
          </a:p>
          <a:p>
            <a:pPr marL="361950" indent="-361950">
              <a:spcAft>
                <a:spcPts val="1200"/>
              </a:spcAft>
              <a:buFont typeface="Wingdings" pitchFamily="2" charset="2"/>
              <a:buChar char="ü"/>
            </a:pPr>
            <a:r>
              <a:rPr lang="fr-FR" sz="2000" b="1" dirty="0" smtClean="0"/>
              <a:t>C’est l’</a:t>
            </a:r>
            <a:r>
              <a:rPr lang="fr-FR" sz="2000" b="1" dirty="0" err="1" smtClean="0"/>
              <a:t>Instituto</a:t>
            </a:r>
            <a:r>
              <a:rPr lang="fr-FR" sz="2000" b="1" dirty="0" smtClean="0"/>
              <a:t> qui devient partenaire du CCFD-Terre Solidaire en 2010</a:t>
            </a:r>
            <a:r>
              <a:rPr lang="fr-FR" sz="2000" dirty="0" smtClean="0"/>
              <a:t>, suite à une visite de Joaquim Melo à Paris en 2009.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11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Espace réservé du contenu 6"/>
          <p:cNvSpPr txBox="1">
            <a:spLocks/>
          </p:cNvSpPr>
          <p:nvPr/>
        </p:nvSpPr>
        <p:spPr bwMode="gray">
          <a:xfrm>
            <a:off x="395536" y="3573016"/>
            <a:ext cx="8136904" cy="32403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 2014, la relation partenariale avec le CCFD se concentre sur deux défis :</a:t>
            </a:r>
          </a:p>
          <a:p>
            <a:pPr marL="895350" marR="0" lvl="1" indent="-3619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E7511E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511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aider les femmes les plus pauvres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511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exclues et désocialisées de la zone à devenir des créatrices de richesse locale, compétentes et sûres de leur place dans la société? </a:t>
            </a:r>
          </a:p>
          <a:p>
            <a:pPr marL="895350" marR="0" lvl="1" indent="-3619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E7511E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511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dynamiser la vie économique du quartier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511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 relever le pari de transformer la perception qu'en ont les habitants de la ville, pour le faire passer d'un statut de marginalité à un statut de quartier recherché (notamment pour la qualité de sa gastronomie)?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itizen CCFD Ligh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\CCFD\Carême 2016\Palmas\ELAS - curso confecçã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12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0192" y="44624"/>
            <a:ext cx="216758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Cours de confection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\CCFD\Carême 2016\Palmas\ELAS-atelier couture-comp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13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97090" y="44624"/>
            <a:ext cx="163378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Atelier couture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\CCFD\Carême 2016\Palmas\ELAS-Boutique communautaire-comp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14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84933" y="44624"/>
            <a:ext cx="265810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Boutique communautaire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450259"/>
            <a:ext cx="7632848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Le projet ELAS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248472"/>
          </a:xfrm>
        </p:spPr>
        <p:txBody>
          <a:bodyPr/>
          <a:lstStyle/>
          <a:p>
            <a:pPr marL="361950" indent="-361950" defTabSz="173038">
              <a:buFont typeface="Wingdings" pitchFamily="2" charset="2"/>
              <a:buChar char="ü"/>
            </a:pPr>
            <a:r>
              <a:rPr lang="fr-FR" sz="2000" dirty="0" smtClean="0"/>
              <a:t>En 2011-2012, </a:t>
            </a:r>
            <a:r>
              <a:rPr lang="fr-FR" sz="2000" b="1" dirty="0" smtClean="0"/>
              <a:t>lancement du projet ELAS </a:t>
            </a:r>
          </a:p>
          <a:p>
            <a:pPr marL="361950" defTabSz="173038"/>
            <a:r>
              <a:rPr lang="fr-FR" sz="2000" dirty="0" smtClean="0"/>
              <a:t>Bénéficiaires : environ 1000 femmes en situation d’extrême pauvreté</a:t>
            </a:r>
          </a:p>
          <a:p>
            <a:pPr marL="361950" defTabSz="173038"/>
            <a:r>
              <a:rPr lang="fr-FR" sz="2000" dirty="0" smtClean="0"/>
              <a:t>Objectifs : </a:t>
            </a:r>
          </a:p>
          <a:p>
            <a:pPr marL="715963" indent="-180975" defTabSz="173038">
              <a:buFont typeface="Arial" pitchFamily="34" charset="0"/>
              <a:buChar char="•"/>
            </a:pPr>
            <a:r>
              <a:rPr lang="fr-FR" sz="2000" dirty="0" smtClean="0"/>
              <a:t>les réintégrer dans le circuit économique et leur rendre une dignité citoyenne</a:t>
            </a:r>
          </a:p>
          <a:p>
            <a:pPr marL="715963" indent="-180975" defTabSz="173038">
              <a:buFont typeface="Arial" pitchFamily="34" charset="0"/>
              <a:buChar char="•"/>
            </a:pPr>
            <a:r>
              <a:rPr lang="fr-FR" sz="2000" dirty="0" smtClean="0"/>
              <a:t>dynamiser la vie économique du quartier</a:t>
            </a:r>
            <a:endParaRPr lang="fr-FR" sz="2000" b="1" dirty="0" smtClean="0"/>
          </a:p>
          <a:p>
            <a:pPr marL="361950" indent="-361950">
              <a:spcBef>
                <a:spcPts val="1800"/>
              </a:spcBef>
              <a:buFont typeface="Wingdings" pitchFamily="2" charset="2"/>
              <a:buChar char="ü"/>
            </a:pPr>
            <a:r>
              <a:rPr lang="fr-FR" sz="2000" dirty="0" smtClean="0"/>
              <a:t>Le comité de gestion, à vocation multiplicatrice, auquel s'intègrent des femmes bénéficiaires du programme</a:t>
            </a:r>
          </a:p>
          <a:p>
            <a:pPr marL="361950" indent="-361950">
              <a:spcBef>
                <a:spcPts val="1800"/>
              </a:spcBef>
              <a:buFont typeface="Wingdings" pitchFamily="2" charset="2"/>
              <a:buChar char="ü"/>
            </a:pPr>
            <a:r>
              <a:rPr lang="fr-FR" sz="2000" dirty="0" smtClean="0"/>
              <a:t>En 2012/2013, dans le cadre de ce projet, le Banco Palmas a proposé le lancement d'un Festival Culinaire de Périphérie pour attirer la population d'autres zones de la ville dans ce quartier déshérité. </a:t>
            </a:r>
          </a:p>
          <a:p>
            <a:pPr marL="361950" defTabSz="173038"/>
            <a:r>
              <a:rPr lang="fr-FR" sz="2000" dirty="0" smtClean="0"/>
              <a:t>Bénéficiaires de ce nouveau programme : environ 500 femmes 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endParaRPr lang="fr-FR" sz="2000" b="1" dirty="0" smtClean="0">
              <a:latin typeface="Citizen CCFD Light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15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188640"/>
            <a:ext cx="8064896" cy="674485"/>
          </a:xfrm>
        </p:spPr>
        <p:txBody>
          <a:bodyPr/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Le projet ELAS </a:t>
            </a:r>
            <a:r>
              <a:rPr 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tizen CCFD ExtraBold" pitchFamily="34" charset="0"/>
              </a:rPr>
              <a:t>p2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tizen CCFD ExtraBold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95536" y="980728"/>
            <a:ext cx="8280920" cy="5256584"/>
          </a:xfrm>
        </p:spPr>
        <p:txBody>
          <a:bodyPr/>
          <a:lstStyle/>
          <a:p>
            <a:pPr marL="361950" indent="-361950"/>
            <a:r>
              <a:rPr lang="fr-FR" sz="2000" dirty="0" smtClean="0"/>
              <a:t>Au programme, </a:t>
            </a:r>
            <a:r>
              <a:rPr lang="fr-FR" sz="2000" b="1" dirty="0" smtClean="0"/>
              <a:t>une série d'actions </a:t>
            </a:r>
            <a:r>
              <a:rPr lang="fr-FR" sz="2000" dirty="0" smtClean="0"/>
              <a:t>sur 3 ans</a:t>
            </a:r>
          </a:p>
          <a:p>
            <a:pPr marL="715963" indent="-361950">
              <a:buFont typeface="Wingdings" pitchFamily="2" charset="2"/>
              <a:buChar char="§"/>
            </a:pPr>
            <a:r>
              <a:rPr lang="fr-FR" sz="1800" dirty="0" smtClean="0"/>
              <a:t>un renforcement des petites entreprises solidaires locales </a:t>
            </a:r>
            <a:br>
              <a:rPr lang="fr-FR" sz="1800" dirty="0" smtClean="0"/>
            </a:br>
            <a:r>
              <a:rPr lang="fr-FR" sz="1800" dirty="0" smtClean="0"/>
              <a:t>de cuisine, pâtisserie, confiserie artisanale </a:t>
            </a:r>
          </a:p>
          <a:p>
            <a:pPr marL="715963" indent="-361950">
              <a:buFont typeface="Wingdings" pitchFamily="2" charset="2"/>
              <a:buChar char="§"/>
            </a:pPr>
            <a:r>
              <a:rPr lang="fr-FR" sz="1800" dirty="0" smtClean="0"/>
              <a:t>des sessions de formation </a:t>
            </a:r>
            <a:r>
              <a:rPr lang="fr-FR" sz="1800" dirty="0" err="1" smtClean="0"/>
              <a:t>professionnalisante</a:t>
            </a:r>
            <a:r>
              <a:rPr lang="fr-FR" sz="1800" dirty="0" smtClean="0"/>
              <a:t> à la cuisine, </a:t>
            </a:r>
            <a:br>
              <a:rPr lang="fr-FR" sz="1800" dirty="0" smtClean="0"/>
            </a:br>
            <a:r>
              <a:rPr lang="fr-FR" sz="1800" dirty="0" smtClean="0"/>
              <a:t>à l'hygiène, à la gestion et notamment ouverture de 3 nouveaux cours de cuisine (cursus de 80 heures par cours/ 15 femmes par cours)</a:t>
            </a:r>
          </a:p>
          <a:p>
            <a:pPr marL="715963" indent="-361950">
              <a:buFont typeface="Wingdings" pitchFamily="2" charset="2"/>
              <a:buChar char="§"/>
            </a:pPr>
            <a:r>
              <a:rPr lang="fr-FR" sz="1800" dirty="0" smtClean="0"/>
              <a:t>organisation de 5 festivals gastronomiques en 2014.</a:t>
            </a:r>
          </a:p>
          <a:p>
            <a:pPr marL="361950" indent="-361950">
              <a:spcBef>
                <a:spcPts val="1800"/>
              </a:spcBef>
            </a:pPr>
            <a:r>
              <a:rPr lang="fr-FR" sz="2000" b="1" dirty="0" smtClean="0"/>
              <a:t>Bénéficiaires directs</a:t>
            </a:r>
            <a:r>
              <a:rPr lang="fr-FR" sz="2000" dirty="0" smtClean="0"/>
              <a:t> : 500 femmes en extrême pauvreté.</a:t>
            </a:r>
          </a:p>
          <a:p>
            <a:pPr marL="361950" indent="-361950">
              <a:spcBef>
                <a:spcPts val="1800"/>
              </a:spcBef>
            </a:pPr>
            <a:r>
              <a:rPr lang="fr-FR" sz="2000" b="1" dirty="0" smtClean="0"/>
              <a:t>Moyens mis en œuvre </a:t>
            </a:r>
            <a:r>
              <a:rPr lang="fr-FR" sz="2000" dirty="0" smtClean="0"/>
              <a:t>par le partenaire : 1 coordinateur à plein temps 12 mois, 10 agents d'inclusion socio-productive, 1 conseiller de crédit, 1 accompagnateur pour le Conseil de gestion, des enseignants et formateurs, matériel de formation, frais de logistique …</a:t>
            </a:r>
          </a:p>
          <a:p>
            <a:pPr marL="361950" indent="-361950">
              <a:spcBef>
                <a:spcPts val="1800"/>
              </a:spcBef>
            </a:pPr>
            <a:r>
              <a:rPr lang="fr-FR" sz="2000" b="1" dirty="0" smtClean="0"/>
              <a:t>Le CCFD soutient ce programme pour un montant annuel </a:t>
            </a:r>
            <a:br>
              <a:rPr lang="fr-FR" sz="2000" b="1" dirty="0" smtClean="0"/>
            </a:br>
            <a:r>
              <a:rPr lang="fr-FR" sz="2000" b="1" dirty="0" smtClean="0"/>
              <a:t>de 20 000 euros/an.</a:t>
            </a:r>
          </a:p>
          <a:p>
            <a:pPr marL="361950" indent="-361950"/>
            <a:endParaRPr lang="fr-FR" sz="2000" b="1" dirty="0" smtClean="0"/>
          </a:p>
          <a:p>
            <a:pPr marL="361950" indent="-361950"/>
            <a:endParaRPr lang="fr-FR" sz="2000" b="1" dirty="0" smtClean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rgbClr val="E7511E"/>
                </a:solidFill>
              </a:rPr>
              <a:pPr/>
              <a:t>16</a:t>
            </a:fld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511E"/>
                </a:solidFill>
              </a:rPr>
              <a:t>Banco Palmas - Une banque communautaire</a:t>
            </a:r>
            <a:endParaRPr lang="fr-FR" dirty="0">
              <a:solidFill>
                <a:srgbClr val="E7511E"/>
              </a:solidFill>
            </a:endParaRPr>
          </a:p>
        </p:txBody>
      </p:sp>
      <p:sp>
        <p:nvSpPr>
          <p:cNvPr id="24578" name="AutoShape 2" descr="Résultat de recherche d'images pour &quot;bresil fortaleza&quot;"/>
          <p:cNvSpPr>
            <a:spLocks noChangeAspect="1" noChangeArrowheads="1"/>
          </p:cNvSpPr>
          <p:nvPr/>
        </p:nvSpPr>
        <p:spPr bwMode="auto">
          <a:xfrm>
            <a:off x="155575" y="-731838"/>
            <a:ext cx="2286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2" name="AutoShape 6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4" name="AutoShape 8" descr="Résultat de recherche d'images pour &quot;fortaleza ca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\CCFD\Carême 2016\Palmas\ELAS-curso culinári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17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95302" y="44624"/>
            <a:ext cx="183736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Cours de cuisine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\CCFD\Carême 2016\Palmas\ELAS-kiosque café-comp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CACE36-5995-4C8A-BE2E-B0D8B0933FAE}" type="slidenum">
              <a:rPr lang="fr-FR" smtClean="0">
                <a:solidFill>
                  <a:schemeClr val="bg1"/>
                </a:solidFill>
              </a:rPr>
              <a:pPr/>
              <a:t>18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smtClean="0">
                <a:solidFill>
                  <a:schemeClr val="bg1"/>
                </a:solidFill>
              </a:rPr>
              <a:t>Banco Palmas - Une banque communautaire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83654" y="44624"/>
            <a:ext cx="14606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Kiosque café</a:t>
            </a:r>
            <a:endParaRPr lang="fr-FR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87824" y="836613"/>
            <a:ext cx="2360508" cy="2556383"/>
          </a:xfrm>
        </p:spPr>
        <p:txBody>
          <a:bodyPr/>
          <a:lstStyle/>
          <a:p>
            <a:r>
              <a:rPr lang="fr-FR" sz="1400" dirty="0" smtClean="0"/>
              <a:t>Michel </a:t>
            </a:r>
            <a:r>
              <a:rPr lang="fr-FR" sz="1400" dirty="0" err="1" smtClean="0"/>
              <a:t>Rouyer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avec le soutien de </a:t>
            </a:r>
            <a:br>
              <a:rPr lang="fr-FR" sz="1400" dirty="0" smtClean="0"/>
            </a:br>
            <a:r>
              <a:rPr lang="fr-FR" sz="1400" dirty="0" smtClean="0"/>
              <a:t>Yvonne </a:t>
            </a:r>
            <a:r>
              <a:rPr lang="fr-FR" sz="1400" dirty="0" err="1" smtClean="0"/>
              <a:t>Belaundé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Version du 14 février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CCFD blanc">
  <a:themeElements>
    <a:clrScheme name="CCFD">
      <a:dk1>
        <a:sysClr val="windowText" lastClr="000000"/>
      </a:dk1>
      <a:lt1>
        <a:sysClr val="window" lastClr="FFFFFF"/>
      </a:lt1>
      <a:dk2>
        <a:srgbClr val="008A2E"/>
      </a:dk2>
      <a:lt2>
        <a:srgbClr val="97BF0D"/>
      </a:lt2>
      <a:accent1>
        <a:srgbClr val="008CC5"/>
      </a:accent1>
      <a:accent2>
        <a:srgbClr val="273A8B"/>
      </a:accent2>
      <a:accent3>
        <a:srgbClr val="E7511E"/>
      </a:accent3>
      <a:accent4>
        <a:srgbClr val="DAD0BB"/>
      </a:accent4>
      <a:accent5>
        <a:srgbClr val="B4AAAA"/>
      </a:accent5>
      <a:accent6>
        <a:srgbClr val="4C2B0E"/>
      </a:accent6>
      <a:hlink>
        <a:srgbClr val="000000"/>
      </a:hlink>
      <a:folHlink>
        <a:srgbClr val="00000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CCFD blanc</Template>
  <TotalTime>0</TotalTime>
  <Words>757</Words>
  <Application>Microsoft Office PowerPoint</Application>
  <PresentationFormat>Affichage à l'écran (4:3)</PresentationFormat>
  <Paragraphs>110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Modèle CCFD blanc</vt:lpstr>
      <vt:lpstr>Diapositive 1</vt:lpstr>
      <vt:lpstr>Il était une fois au Brésil …</vt:lpstr>
      <vt:lpstr>Diapositive 3</vt:lpstr>
      <vt:lpstr>Diapositive 4</vt:lpstr>
      <vt:lpstr>… Le Conjunto Palmeiras</vt:lpstr>
      <vt:lpstr>Naissance de la Banco Palmas</vt:lpstr>
      <vt:lpstr>Diapositive 7</vt:lpstr>
      <vt:lpstr>la Banco Palmas</vt:lpstr>
      <vt:lpstr>la Banco Palmas au service du développement du quartier</vt:lpstr>
      <vt:lpstr>L’instituto palmas</vt:lpstr>
      <vt:lpstr>La relation partenariale CCFD – Banco Palmas </vt:lpstr>
      <vt:lpstr>Diapositive 12</vt:lpstr>
      <vt:lpstr>Diapositive 13</vt:lpstr>
      <vt:lpstr>Diapositive 14</vt:lpstr>
      <vt:lpstr>Le projet ELAS</vt:lpstr>
      <vt:lpstr>Le projet ELAS p2</vt:lpstr>
      <vt:lpstr>Diapositive 17</vt:lpstr>
      <vt:lpstr>Diapositive 18</vt:lpstr>
      <vt:lpstr>Michel Rouyer avec le soutien de  Yvonne Belaundé  Version du 14 février 2016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2014-06-10T14:38:22Z</dcterms:created>
  <dcterms:modified xsi:type="dcterms:W3CDTF">2016-02-19T15:21:29Z</dcterms:modified>
</cp:coreProperties>
</file>